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2" r:id="rId3"/>
    <p:sldId id="327" r:id="rId4"/>
    <p:sldId id="285" r:id="rId5"/>
    <p:sldId id="278" r:id="rId6"/>
    <p:sldId id="288" r:id="rId7"/>
    <p:sldId id="286" r:id="rId8"/>
    <p:sldId id="287" r:id="rId9"/>
    <p:sldId id="313" r:id="rId10"/>
    <p:sldId id="314" r:id="rId11"/>
    <p:sldId id="322" r:id="rId12"/>
    <p:sldId id="291" r:id="rId13"/>
    <p:sldId id="318" r:id="rId14"/>
    <p:sldId id="297" r:id="rId15"/>
    <p:sldId id="298" r:id="rId16"/>
    <p:sldId id="261" r:id="rId17"/>
    <p:sldId id="280" r:id="rId18"/>
    <p:sldId id="325" r:id="rId19"/>
    <p:sldId id="275" r:id="rId20"/>
    <p:sldId id="289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71" autoAdjust="0"/>
  </p:normalViewPr>
  <p:slideViewPr>
    <p:cSldViewPr>
      <p:cViewPr>
        <p:scale>
          <a:sx n="100" d="100"/>
          <a:sy n="100" d="100"/>
        </p:scale>
        <p:origin x="-57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A0F052-1A01-47BD-A324-E7FC61899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F939F-8AEB-4251-9863-8EC7BCF27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A13A8-49CE-442B-8EAC-C56336D3E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543F9-CBD2-42E4-884D-CB166830C3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EB036-C569-4773-BCE4-C1C9798188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3691F-3A17-4233-94BD-89EC3ADA3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E7DCB-7B15-44C4-B541-3ECA77E92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78F44-3E5B-4C45-870A-F2C66BBE0B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0D5A4-5319-4536-900E-1B1FAAC8F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356AC-D9D8-4049-A0BF-87E184826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73FCB-9C4D-4C83-B019-B7540A316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2E0CDA-8368-412C-8520-D0B5BA6DE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191683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Врубель Михаил Александрович</a:t>
            </a:r>
          </a:p>
          <a:p>
            <a:r>
              <a:rPr lang="ru-RU" sz="2800" b="1" dirty="0"/>
              <a:t> 1856–1910</a:t>
            </a:r>
          </a:p>
          <a:p>
            <a:r>
              <a:rPr lang="ru-RU" sz="2000" dirty="0" smtClean="0"/>
              <a:t>русский художник, крупнейший представитель символизма и модерна в русском изобразительном искусстве. Родился в Омске.</a:t>
            </a:r>
            <a:endParaRPr lang="ru-RU" sz="2000" dirty="0"/>
          </a:p>
        </p:txBody>
      </p:sp>
      <p:pic>
        <p:nvPicPr>
          <p:cNvPr id="17409" name="Picture 1" descr="C:\Users\студент\Desktop\Врубель\michael-vru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3909"/>
            <a:ext cx="3456384" cy="49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0944" y="6019547"/>
            <a:ext cx="212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Камин.1891</a:t>
            </a:r>
          </a:p>
          <a:p>
            <a:r>
              <a:rPr lang="ru-RU" dirty="0" smtClean="0"/>
              <a:t>Музей </a:t>
            </a:r>
            <a:r>
              <a:rPr lang="ru-RU" dirty="0"/>
              <a:t>Абрамцево</a:t>
            </a:r>
          </a:p>
        </p:txBody>
      </p:sp>
      <p:pic>
        <p:nvPicPr>
          <p:cNvPr id="3074" name="Picture 2" descr="C:\Users\студент\Desktop\Врубель\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2647"/>
            <a:ext cx="7237262" cy="50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7351" y="23671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Обращается </a:t>
            </a:r>
            <a:r>
              <a:rPr lang="ru-RU" sz="2400" u="sng" dirty="0"/>
              <a:t>к </a:t>
            </a:r>
            <a:r>
              <a:rPr lang="ru-RU" sz="2400" u="sng" dirty="0" smtClean="0"/>
              <a:t>дизайну (</a:t>
            </a:r>
            <a:r>
              <a:rPr lang="ru-RU" sz="2400" u="sng" dirty="0"/>
              <a:t>Музей в Абрамцеве)</a:t>
            </a:r>
          </a:p>
        </p:txBody>
      </p:sp>
    </p:spTree>
    <p:extLst>
      <p:ext uri="{BB962C8B-B14F-4D97-AF65-F5344CB8AC3E}">
        <p14:creationId xmlns:p14="http://schemas.microsoft.com/office/powerpoint/2010/main" val="28429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8767" y="2780928"/>
            <a:ext cx="273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Микула </a:t>
            </a:r>
            <a:r>
              <a:rPr lang="ru-RU" b="1" dirty="0" err="1"/>
              <a:t>Селянинович</a:t>
            </a:r>
            <a:r>
              <a:rPr lang="ru-RU" b="1" dirty="0"/>
              <a:t> и </a:t>
            </a:r>
            <a:r>
              <a:rPr lang="ru-RU" b="1" dirty="0" err="1"/>
              <a:t>Вольга</a:t>
            </a:r>
            <a:r>
              <a:rPr lang="ru-RU" b="1" dirty="0"/>
              <a:t>. 1899 г.</a:t>
            </a:r>
          </a:p>
          <a:p>
            <a:r>
              <a:rPr lang="ru-RU" dirty="0"/>
              <a:t>Камин, майолика. Третьяковская галерея</a:t>
            </a:r>
          </a:p>
        </p:txBody>
      </p:sp>
      <p:pic>
        <p:nvPicPr>
          <p:cNvPr id="11266" name="Picture 2" descr="C:\Users\студент\Desktop\Врубель\image00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4" y="303423"/>
            <a:ext cx="6228183" cy="61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266" y="6093296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Садко (эскиз блюда, майолика) (1899)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3554" name="Picture 2" descr="C:\Users\студент\Desktop\Врубель\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1" y="35332"/>
            <a:ext cx="7758331" cy="60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226" y="5661248"/>
            <a:ext cx="5155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Город Леденец на декорации </a:t>
            </a:r>
            <a:r>
              <a:rPr lang="ru-RU" b="1" dirty="0" smtClean="0"/>
              <a:t>Врубеля,1900</a:t>
            </a:r>
            <a:endParaRPr lang="ru-RU" b="1" dirty="0"/>
          </a:p>
        </p:txBody>
      </p:sp>
      <p:pic>
        <p:nvPicPr>
          <p:cNvPr id="7170" name="Picture 2" descr="C:\Users\студент\Desktop\Врубель\The_Tale_of_Tsar_Saltan_by_M.Vrube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1461"/>
            <a:ext cx="8046533" cy="47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452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Принцесса </a:t>
            </a:r>
            <a:r>
              <a:rPr lang="ru-RU" b="1" dirty="0" smtClean="0"/>
              <a:t>Грёза,1896</a:t>
            </a:r>
          </a:p>
          <a:p>
            <a:pPr algn="ctr"/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/>
              <a:t>Москва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28674" name="Picture 2" descr="C:\Users\студент\Desktop\Врубель\Mikhail_Vrubel_-_Принцесса_Грёза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35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59387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Талант Врубеля-декоратора проявляется и в его огромном панно </a:t>
            </a:r>
          </a:p>
        </p:txBody>
      </p:sp>
    </p:spTree>
    <p:extLst>
      <p:ext uri="{BB962C8B-B14F-4D97-AF65-F5344CB8AC3E}">
        <p14:creationId xmlns:p14="http://schemas.microsoft.com/office/powerpoint/2010/main" val="2617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01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Принцесса Грёза,1896</a:t>
            </a:r>
          </a:p>
          <a:p>
            <a:pPr algn="ctr"/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/>
              <a:t>Москва</a:t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C:\Users\студент\Desktop\Врубель\0_4ede6_d9ecf3e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238"/>
            <a:ext cx="7308304" cy="54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Врубель 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72372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33963" y="5877272"/>
            <a:ext cx="46720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/>
              <a:t>Пан,1899</a:t>
            </a:r>
          </a:p>
          <a:p>
            <a:pPr algn="ctr"/>
            <a:r>
              <a:rPr lang="ru-RU" sz="1600" dirty="0"/>
              <a:t>Государственная Третьяковская галерея</a:t>
            </a:r>
            <a:br>
              <a:rPr lang="ru-RU" sz="1600" dirty="0"/>
            </a:br>
            <a:r>
              <a:rPr lang="ru-RU" sz="1600" dirty="0" smtClean="0"/>
              <a:t>Москва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19790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Атмосфера</a:t>
            </a:r>
          </a:p>
          <a:p>
            <a:r>
              <a:rPr lang="ru-RU" dirty="0" smtClean="0"/>
              <a:t>волшебной </a:t>
            </a:r>
          </a:p>
          <a:p>
            <a:r>
              <a:rPr lang="ru-RU" dirty="0" smtClean="0"/>
              <a:t>сказки</a:t>
            </a:r>
          </a:p>
          <a:p>
            <a:r>
              <a:rPr lang="ru-RU" dirty="0" smtClean="0"/>
              <a:t>прослеживается</a:t>
            </a:r>
          </a:p>
          <a:p>
            <a:r>
              <a:rPr lang="ru-RU" dirty="0" smtClean="0"/>
              <a:t>в следующих</a:t>
            </a:r>
          </a:p>
          <a:p>
            <a:r>
              <a:rPr lang="ru-RU" dirty="0" smtClean="0"/>
              <a:t>картинах: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ic0030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53" y="78717"/>
            <a:ext cx="3790439" cy="59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884805" y="5980837"/>
            <a:ext cx="47051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Царевна-лебедь</a:t>
            </a:r>
          </a:p>
          <a:p>
            <a:pPr algn="ctr"/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/>
              <a:t>Москва</a:t>
            </a:r>
            <a:br>
              <a:rPr lang="ru-RU" dirty="0"/>
            </a:b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60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 ночи. 1900 г.</a:t>
            </a:r>
          </a:p>
          <a:p>
            <a:pPr algn="ctr"/>
            <a:r>
              <a:rPr lang="ru-RU" dirty="0"/>
              <a:t>Третьяковская галерея</a:t>
            </a:r>
          </a:p>
        </p:txBody>
      </p:sp>
      <p:pic>
        <p:nvPicPr>
          <p:cNvPr id="14338" name="Picture 2" descr="C:\Users\студент\Desktop\Врубель\k-no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05"/>
            <a:ext cx="8001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ilac (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01" y="332656"/>
            <a:ext cx="5476224" cy="54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677408" y="5664689"/>
            <a:ext cx="36406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/>
              <a:t>Сирень,1900</a:t>
            </a:r>
          </a:p>
          <a:p>
            <a:pPr algn="ctr"/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 smtClean="0"/>
              <a:t>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тудент\Desktop\Врубель\1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" y="304737"/>
            <a:ext cx="2216200" cy="28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тудент\Desktop\Врубель\HorsetramSPbAcademyOfArts19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7"/>
            <a:ext cx="4602684" cy="28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тудент\Desktop\Врубель\tr87sel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" y="3717032"/>
            <a:ext cx="2078742" cy="25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384164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Учился Врубель в Петербургской Академии художеств (1880–1884) у Павла Петровича Чистякова; уроки акварели брал у Ильи Ефимовича Репина. Особое влияние на Врубеля оказали живопись венецианского </a:t>
            </a:r>
            <a:r>
              <a:rPr lang="ru-RU" dirty="0" smtClean="0"/>
              <a:t>Возрождения.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6893" y="3144568"/>
            <a:ext cx="1469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П.П.Чистяков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8138" y="6228012"/>
            <a:ext cx="12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И.Е.Репин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420" y="5762452"/>
            <a:ext cx="6632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Портрет Константина Дмитриевича </a:t>
            </a:r>
            <a:r>
              <a:rPr lang="ru-RU" b="1" dirty="0" smtClean="0"/>
              <a:t>Арцыбушева,1897</a:t>
            </a:r>
          </a:p>
          <a:p>
            <a:pPr algn="ctr"/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/>
              <a:t>Москва</a:t>
            </a:r>
          </a:p>
          <a:p>
            <a:pPr algn="ctr"/>
            <a:endParaRPr lang="ru-RU" b="1" dirty="0"/>
          </a:p>
        </p:txBody>
      </p:sp>
      <p:pic>
        <p:nvPicPr>
          <p:cNvPr id="21506" name="Picture 2" descr="C:\Users\студент\Desktop\Врубель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24" y="546634"/>
            <a:ext cx="6826988" cy="52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11" y="48126"/>
            <a:ext cx="481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Экспрессивно-драматичны </a:t>
            </a:r>
            <a:r>
              <a:rPr lang="ru-RU" u="sng" dirty="0" smtClean="0"/>
              <a:t>и его </a:t>
            </a:r>
            <a:r>
              <a:rPr lang="ru-RU" u="sng" dirty="0"/>
              <a:t>портреты </a:t>
            </a:r>
          </a:p>
        </p:txBody>
      </p:sp>
    </p:spTree>
    <p:extLst>
      <p:ext uri="{BB962C8B-B14F-4D97-AF65-F5344CB8AC3E}">
        <p14:creationId xmlns:p14="http://schemas.microsoft.com/office/powerpoint/2010/main" val="15929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Врубель 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9" y="1635070"/>
            <a:ext cx="7832546" cy="42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030424" y="5908159"/>
            <a:ext cx="28348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Демон </a:t>
            </a:r>
            <a:r>
              <a:rPr lang="ru-RU" b="1" dirty="0" smtClean="0"/>
              <a:t>сидящий,1899</a:t>
            </a:r>
          </a:p>
          <a:p>
            <a:pPr algn="ctr" eaLnBrk="1" hangingPunct="1"/>
            <a:r>
              <a:rPr lang="ru-RU" dirty="0"/>
              <a:t>Третьяковская галерея, Москва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3155" y="692696"/>
            <a:ext cx="7815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Еще в 1885 году, сразу после возвращения из Венеции, Врубель так описывал своего «Демона» отцу: «Дух не столько злобный, сколько страдающий и скорбный, но при всем том Дух властный и величавый».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434" y="310658"/>
            <a:ext cx="7443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Все девяностые годы Врубеля занимала тема Демона и зла.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Врубель в своём творчестве обращался к проблемам бытия человека, к морально-философским вопросам о добре и зле, о месте человека в мире.</a:t>
            </a:r>
          </a:p>
        </p:txBody>
      </p:sp>
      <p:pic>
        <p:nvPicPr>
          <p:cNvPr id="16386" name="Picture 2" descr="C:\Users\студент\Desktop\Врубель\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" y="2420888"/>
            <a:ext cx="3950568" cy="39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тудент\Desktop\Врубель\p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65" y="2420888"/>
            <a:ext cx="3950568" cy="39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тудент\Desktop\Врубель\800px-St._Cyril's_Church's_Fresc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17218"/>
            <a:ext cx="6582417" cy="43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005713"/>
            <a:ext cx="3717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Сошествие Святого </a:t>
            </a:r>
            <a:r>
              <a:rPr lang="ru-RU" b="1" dirty="0" smtClean="0"/>
              <a:t>Духа, 1884</a:t>
            </a:r>
          </a:p>
          <a:p>
            <a:pPr algn="ctr"/>
            <a:r>
              <a:rPr lang="ru-RU" dirty="0" smtClean="0"/>
              <a:t>Кирилловская церковь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51" y="0"/>
            <a:ext cx="93758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Самобытная манера Врубеля – особого </a:t>
            </a:r>
            <a:r>
              <a:rPr lang="ru-RU" sz="2400" dirty="0" smtClean="0"/>
              <a:t>рода кристаллический </a:t>
            </a:r>
            <a:r>
              <a:rPr lang="ru-RU" sz="2400" dirty="0"/>
              <a:t>рисунок, мерцающий тонами «сине-лилового мирового сумрака» </a:t>
            </a:r>
            <a:r>
              <a:rPr lang="ru-RU" sz="2400" dirty="0" smtClean="0"/>
              <a:t>–окончательно сформировалась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его киевские </a:t>
            </a:r>
            <a:r>
              <a:rPr lang="ru-RU" sz="2400" dirty="0" smtClean="0"/>
              <a:t>годы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1884–1889), </a:t>
            </a:r>
            <a:endParaRPr lang="ru-RU" sz="2400" dirty="0" smtClean="0"/>
          </a:p>
          <a:p>
            <a:r>
              <a:rPr lang="ru-RU" sz="2400" dirty="0" smtClean="0"/>
              <a:t>причем </a:t>
            </a:r>
            <a:r>
              <a:rPr lang="ru-RU" sz="2400" dirty="0"/>
              <a:t>в </a:t>
            </a:r>
            <a:r>
              <a:rPr lang="ru-RU" sz="2400" dirty="0" smtClean="0"/>
              <a:t>русле</a:t>
            </a:r>
          </a:p>
          <a:p>
            <a:r>
              <a:rPr lang="ru-RU" sz="2400" dirty="0" smtClean="0"/>
              <a:t>церковного 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6088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27065" y="6126138"/>
            <a:ext cx="50855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Девочка на фоне </a:t>
            </a:r>
            <a:r>
              <a:rPr lang="ru-RU" b="1" dirty="0" smtClean="0"/>
              <a:t>персидского ковра 1884</a:t>
            </a:r>
          </a:p>
          <a:p>
            <a:pPr algn="ctr" eaLnBrk="1" hangingPunct="1"/>
            <a:r>
              <a:rPr lang="ru-RU" dirty="0"/>
              <a:t>Киевский музей русского искусства</a:t>
            </a:r>
            <a:endParaRPr lang="ru-RU" b="1" dirty="0"/>
          </a:p>
        </p:txBody>
      </p:sp>
      <p:pic>
        <p:nvPicPr>
          <p:cNvPr id="11268" name="Picture 4" descr="C:\Users\студент\Desktop\Врубель\Mikhail_Vrubel_-_The_Girl_Against_the_Background_of_Persian_Carp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45" y="188640"/>
            <a:ext cx="3672943" cy="57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тудент\Desktop\Врубель\Mikhail_Vrubel_Portrait_of_Savva_Mamon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143376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8115" y="5985774"/>
            <a:ext cx="4552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Портрет Саввы Мамонтова, </a:t>
            </a:r>
            <a:r>
              <a:rPr lang="ru-RU" b="1" dirty="0" smtClean="0"/>
              <a:t>1897</a:t>
            </a:r>
          </a:p>
          <a:p>
            <a:pPr algn="ctr"/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/>
              <a:t>Москва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1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653" y="4698029"/>
            <a:ext cx="37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Демон. </a:t>
            </a:r>
            <a:r>
              <a:rPr lang="ru-RU" b="1" dirty="0" smtClean="0"/>
              <a:t>1890</a:t>
            </a:r>
          </a:p>
          <a:p>
            <a:pPr algn="ctr"/>
            <a:r>
              <a:rPr lang="ru-RU" dirty="0"/>
              <a:t> </a:t>
            </a:r>
            <a:r>
              <a:rPr lang="ru-RU" dirty="0" smtClean="0"/>
              <a:t>Государственный Русский музей</a:t>
            </a:r>
            <a:endParaRPr lang="ru-RU" dirty="0"/>
          </a:p>
        </p:txBody>
      </p:sp>
      <p:pic>
        <p:nvPicPr>
          <p:cNvPr id="19458" name="Picture 2" descr="C:\Users\студент\Desktop\Врубель\Lion_head_by_Vru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67" y="1268760"/>
            <a:ext cx="384203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студент\Desktop\Врубель\Head of Dem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6" y="1268760"/>
            <a:ext cx="396872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9698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Голова льва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i="1" dirty="0"/>
              <a:t>Раскрашенный гипс, 1893 </a:t>
            </a:r>
            <a:r>
              <a:rPr lang="ru-RU" i="1" dirty="0" smtClean="0"/>
              <a:t>год</a:t>
            </a:r>
          </a:p>
          <a:p>
            <a:r>
              <a:rPr lang="ru-RU" dirty="0"/>
              <a:t>Государственная Третьяковская галерея</a:t>
            </a:r>
            <a:br>
              <a:rPr lang="ru-RU" dirty="0"/>
            </a:br>
            <a:r>
              <a:rPr lang="ru-RU" dirty="0"/>
              <a:t>Москва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712" y="295254"/>
            <a:ext cx="492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Работает </a:t>
            </a:r>
            <a:r>
              <a:rPr lang="ru-RU" sz="2400" u="sng" dirty="0"/>
              <a:t>в майолике </a:t>
            </a:r>
          </a:p>
        </p:txBody>
      </p:sp>
    </p:spTree>
    <p:extLst>
      <p:ext uri="{BB962C8B-B14F-4D97-AF65-F5344CB8AC3E}">
        <p14:creationId xmlns:p14="http://schemas.microsoft.com/office/powerpoint/2010/main" val="7620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39963"/>
            <a:ext cx="2907506" cy="38766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58" y="2239963"/>
            <a:ext cx="2817383" cy="3876675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1098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Царь Берендей.1899-1900</a:t>
            </a:r>
          </a:p>
          <a:p>
            <a:r>
              <a:rPr lang="ru-RU" dirty="0"/>
              <a:t>Государственный Русский музей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960403"/>
            <a:ext cx="3422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Девушка в венке. </a:t>
            </a:r>
            <a:r>
              <a:rPr lang="ru-RU" b="1" dirty="0" smtClean="0"/>
              <a:t>1899-1900</a:t>
            </a:r>
          </a:p>
          <a:p>
            <a:r>
              <a:rPr lang="ru-RU" dirty="0"/>
              <a:t>Историко-художественный</a:t>
            </a:r>
            <a:br>
              <a:rPr lang="ru-RU" dirty="0"/>
            </a:br>
            <a:r>
              <a:rPr lang="ru-RU" dirty="0"/>
              <a:t>заповедник Абрамцево</a:t>
            </a:r>
          </a:p>
        </p:txBody>
      </p:sp>
    </p:spTree>
    <p:extLst>
      <p:ext uri="{BB962C8B-B14F-4D97-AF65-F5344CB8AC3E}">
        <p14:creationId xmlns:p14="http://schemas.microsoft.com/office/powerpoint/2010/main" val="5691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тудент\Desktop\Врубель\сад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298701" cy="47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770839"/>
            <a:ext cx="7755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Садко,1899-1900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Государственный Русский музей</a:t>
            </a:r>
          </a:p>
        </p:txBody>
      </p:sp>
      <p:pic>
        <p:nvPicPr>
          <p:cNvPr id="2052" name="Picture 4" descr="C:\Users\студент\Desktop\Врубель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795001"/>
            <a:ext cx="3002683" cy="47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5770839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Египтянка.1900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08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591</TotalTime>
  <Words>303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</dc:creator>
  <cp:lastModifiedBy>Библиотека</cp:lastModifiedBy>
  <cp:revision>50</cp:revision>
  <dcterms:created xsi:type="dcterms:W3CDTF">2003-02-05T11:56:50Z</dcterms:created>
  <dcterms:modified xsi:type="dcterms:W3CDTF">2021-03-22T12:46:10Z</dcterms:modified>
</cp:coreProperties>
</file>