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80" r:id="rId4"/>
    <p:sldId id="265" r:id="rId5"/>
    <p:sldId id="266" r:id="rId6"/>
    <p:sldId id="272" r:id="rId7"/>
    <p:sldId id="274" r:id="rId8"/>
    <p:sldId id="267" r:id="rId9"/>
    <p:sldId id="268" r:id="rId10"/>
    <p:sldId id="269" r:id="rId11"/>
    <p:sldId id="270" r:id="rId12"/>
    <p:sldId id="271" r:id="rId13"/>
    <p:sldId id="264" r:id="rId14"/>
    <p:sldId id="275" r:id="rId15"/>
    <p:sldId id="276" r:id="rId16"/>
    <p:sldId id="283" r:id="rId17"/>
    <p:sldId id="278" r:id="rId18"/>
    <p:sldId id="277" r:id="rId19"/>
    <p:sldId id="279" r:id="rId20"/>
    <p:sldId id="282"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357197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220010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414138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1787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94023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1074705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427201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16261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340852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11120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385319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180963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935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298906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405964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266877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D27C6F-AC2E-4290-93F4-CDE2519EC94F}" type="datetimeFigureOut">
              <a:rPr lang="ru-RU" smtClean="0"/>
              <a:pPr/>
              <a:t>07.02.2018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386359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 xmlns:a14="http://schemas.microsoft.com/office/drawing/2010/main" val="0"/>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 xmlns:a14="http://schemas.microsoft.com/office/drawing/2010/main" val="0"/>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 xmlns:a14="http://schemas.microsoft.com/office/drawing/2010/main" val="0"/>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 xmlns:a14="http://schemas.microsoft.com/office/drawing/2010/main" val="0"/>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D27C6F-AC2E-4290-93F4-CDE2519EC94F}" type="datetimeFigureOut">
              <a:rPr lang="ru-RU" smtClean="0"/>
              <a:pPr/>
              <a:t>07.02.2018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DBB85B-36D6-4387-A5FE-4DC1ABB09346}" type="slidenum">
              <a:rPr lang="ru-RU" smtClean="0"/>
              <a:pPr/>
              <a:t>‹#›</a:t>
            </a:fld>
            <a:endParaRPr lang="ru-RU"/>
          </a:p>
        </p:txBody>
      </p:sp>
    </p:spTree>
    <p:extLst>
      <p:ext uri="{BB962C8B-B14F-4D97-AF65-F5344CB8AC3E}">
        <p14:creationId xmlns="" xmlns:p14="http://schemas.microsoft.com/office/powerpoint/2010/main" val="34355053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презентация день белой трост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5623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Картинки по запросу шрифт брайля книг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265432" y="889075"/>
            <a:ext cx="3481242" cy="2635464"/>
          </a:xfrm>
          <a:prstGeom prst="rect">
            <a:avLst/>
          </a:prstGeom>
          <a:noFill/>
          <a:extLst>
            <a:ext uri="{909E8E84-426E-40DD-AFC4-6F175D3DCCD1}">
              <a14:hiddenFill xmlns="" xmlns:a14="http://schemas.microsoft.com/office/drawing/2010/main">
                <a:solidFill>
                  <a:srgbClr val="FFFFFF"/>
                </a:solidFill>
              </a14:hiddenFill>
            </a:ext>
          </a:extLst>
        </p:spPr>
      </p:pic>
      <p:pic>
        <p:nvPicPr>
          <p:cNvPr id="13322" name="Picture 10" descr="Картинки по запросу шрифт брайля книги"/>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930450" y="3912088"/>
            <a:ext cx="3481242" cy="231408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392382" y="1631713"/>
            <a:ext cx="3761509" cy="3046988"/>
          </a:xfrm>
          <a:prstGeom prst="rect">
            <a:avLst/>
          </a:prstGeom>
        </p:spPr>
        <p:txBody>
          <a:bodyPr wrap="square">
            <a:spAutoFit/>
          </a:bodyPr>
          <a:lstStyle/>
          <a:p>
            <a:r>
              <a:rPr lang="ru-RU" sz="2400" dirty="0" smtClean="0"/>
              <a:t>Чтобы хоть как-то облегчить жизнь слепым людям, в нашем современном мире изобрели специализированные сотовые телефоны и электронные книги. </a:t>
            </a:r>
            <a:endParaRPr lang="ru-RU" sz="2400" dirty="0"/>
          </a:p>
        </p:txBody>
      </p:sp>
    </p:spTree>
    <p:extLst>
      <p:ext uri="{BB962C8B-B14F-4D97-AF65-F5344CB8AC3E}">
        <p14:creationId xmlns="" xmlns:p14="http://schemas.microsoft.com/office/powerpoint/2010/main" val="305009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20982" y="2715641"/>
            <a:ext cx="3532909" cy="1938992"/>
          </a:xfrm>
          <a:prstGeom prst="rect">
            <a:avLst/>
          </a:prstGeom>
        </p:spPr>
        <p:txBody>
          <a:bodyPr wrap="square">
            <a:spAutoFit/>
          </a:bodyPr>
          <a:lstStyle/>
          <a:p>
            <a:r>
              <a:rPr lang="ru-RU" sz="2400" b="0" i="0" dirty="0" smtClean="0">
                <a:effectLst/>
                <a:latin typeface="Open Sans"/>
              </a:rPr>
              <a:t> </a:t>
            </a:r>
            <a:r>
              <a:rPr lang="ru-RU" sz="2400" dirty="0">
                <a:latin typeface="Open Sans"/>
              </a:rPr>
              <a:t>С</a:t>
            </a:r>
            <a:r>
              <a:rPr lang="ru-RU" sz="2400" b="0" i="0" dirty="0" smtClean="0">
                <a:effectLst/>
                <a:latin typeface="Open Sans"/>
              </a:rPr>
              <a:t> 2010 года шрифт Брайля стали применять для написания названия лекарств на упаковках</a:t>
            </a:r>
            <a:r>
              <a:rPr lang="ru-RU" sz="2400" b="0" i="0" dirty="0" smtClean="0">
                <a:solidFill>
                  <a:srgbClr val="444444"/>
                </a:solidFill>
                <a:effectLst/>
                <a:latin typeface="Open Sans"/>
              </a:rPr>
              <a:t>.</a:t>
            </a:r>
            <a:endParaRPr lang="ru-RU" sz="2400" dirty="0"/>
          </a:p>
        </p:txBody>
      </p:sp>
      <p:pic>
        <p:nvPicPr>
          <p:cNvPr id="14338" name="Picture 2" descr="Картинки по запросу со шрифтом брайля лекарства"/>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27963" y="787559"/>
            <a:ext cx="3778022" cy="2142678"/>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Картинки по запросу со шрифтом брайля лекарства"/>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01485" y="3260576"/>
            <a:ext cx="3778022" cy="27924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37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0765" y="1577975"/>
            <a:ext cx="3872345" cy="4524315"/>
          </a:xfrm>
          <a:prstGeom prst="rect">
            <a:avLst/>
          </a:prstGeom>
        </p:spPr>
        <p:txBody>
          <a:bodyPr wrap="square">
            <a:spAutoFit/>
          </a:bodyPr>
          <a:lstStyle/>
          <a:p>
            <a:r>
              <a:rPr lang="ru-RU" dirty="0"/>
              <a:t>Р</a:t>
            </a:r>
            <a:r>
              <a:rPr lang="ru-RU" dirty="0" smtClean="0"/>
              <a:t>уки для слепых – настоящие помощники. «Руки заменяют слепому зрение, они дают ему знания и представления о предметах». </a:t>
            </a:r>
          </a:p>
          <a:p>
            <a:endParaRPr lang="ru-RU" dirty="0" smtClean="0"/>
          </a:p>
          <a:p>
            <a:r>
              <a:rPr lang="ru-RU" dirty="0" smtClean="0"/>
              <a:t>Существует золотое правило: прежде, чем сделать что- либо для слепого, нужно спросить, нуждается ли он в Вашей помощи. Таким образом, оказывается уважение к его личной свободе. Таким образом, оказывается уважение к его личной свободе. </a:t>
            </a:r>
            <a:endParaRPr lang="ru-RU" dirty="0"/>
          </a:p>
        </p:txBody>
      </p:sp>
      <p:pic>
        <p:nvPicPr>
          <p:cNvPr id="18434" name="Picture 2" descr="Картинки по запросу слепые люд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351030" y="1867684"/>
            <a:ext cx="6096000" cy="3390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2581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3563" y="1318736"/>
            <a:ext cx="6096000" cy="1938992"/>
          </a:xfrm>
          <a:prstGeom prst="rect">
            <a:avLst/>
          </a:prstGeom>
        </p:spPr>
        <p:txBody>
          <a:bodyPr>
            <a:spAutoFit/>
          </a:bodyPr>
          <a:lstStyle/>
          <a:p>
            <a:r>
              <a:rPr lang="ru-RU" sz="2000" dirty="0">
                <a:latin typeface="+mj-lt"/>
              </a:rPr>
              <a:t>Д</a:t>
            </a:r>
            <a:r>
              <a:rPr lang="ru-RU" sz="2000" b="0" i="0" dirty="0" smtClean="0">
                <a:effectLst/>
                <a:latin typeface="+mj-lt"/>
              </a:rPr>
              <a:t>оступность происходящего на сцене для незрячей публики обеспечивается так называемыми </a:t>
            </a:r>
            <a:r>
              <a:rPr lang="ru-RU" sz="2000" b="0" i="0" dirty="0" err="1" smtClean="0">
                <a:effectLst/>
                <a:latin typeface="+mj-lt"/>
              </a:rPr>
              <a:t>тифлокомментариями</a:t>
            </a:r>
            <a:r>
              <a:rPr lang="ru-RU" sz="2000" b="0" i="0" dirty="0" smtClean="0">
                <a:effectLst/>
                <a:latin typeface="+mj-lt"/>
              </a:rPr>
              <a:t>. Это устные пояснения в реальном времени, которые дают возможность незрячему понять, что именно происходит на сцене</a:t>
            </a:r>
            <a:r>
              <a:rPr lang="ru-RU" b="0" i="0" dirty="0" smtClean="0">
                <a:effectLst/>
                <a:latin typeface="Georgia" panose="02040502050405020303" pitchFamily="18" charset="0"/>
              </a:rPr>
              <a:t>.</a:t>
            </a:r>
            <a:endParaRPr lang="ru-RU" dirty="0"/>
          </a:p>
        </p:txBody>
      </p:sp>
      <p:sp>
        <p:nvSpPr>
          <p:cNvPr id="3" name="Прямоугольник 2"/>
          <p:cNvSpPr/>
          <p:nvPr/>
        </p:nvSpPr>
        <p:spPr>
          <a:xfrm>
            <a:off x="803563" y="3482692"/>
            <a:ext cx="5576455" cy="1938992"/>
          </a:xfrm>
          <a:prstGeom prst="rect">
            <a:avLst/>
          </a:prstGeom>
        </p:spPr>
        <p:txBody>
          <a:bodyPr wrap="square">
            <a:spAutoFit/>
          </a:bodyPr>
          <a:lstStyle/>
          <a:p>
            <a:r>
              <a:rPr lang="ru-RU" sz="2000" b="0" i="0" dirty="0" smtClean="0">
                <a:effectLst/>
                <a:latin typeface="+mj-lt"/>
              </a:rPr>
              <a:t>Работа </a:t>
            </a:r>
            <a:r>
              <a:rPr lang="ru-RU" sz="2000" b="0" i="0" dirty="0" err="1" smtClean="0">
                <a:effectLst/>
                <a:latin typeface="+mj-lt"/>
              </a:rPr>
              <a:t>тифлокомментатора</a:t>
            </a:r>
            <a:r>
              <a:rPr lang="ru-RU" sz="2000" b="0" i="0" dirty="0" smtClean="0">
                <a:effectLst/>
                <a:latin typeface="+mj-lt"/>
              </a:rPr>
              <a:t> непростая, именно поэтому на эту работу идут люди специально обученные. Ведь даже не каждый актер, режиссер сможет правильно в нужное время подобрать слова, чтобы описать то, что происходит. </a:t>
            </a:r>
            <a:endParaRPr lang="ru-RU" sz="2000" dirty="0">
              <a:latin typeface="+mj-lt"/>
            </a:endParaRPr>
          </a:p>
        </p:txBody>
      </p:sp>
      <p:sp>
        <p:nvSpPr>
          <p:cNvPr id="4" name="Прямоугольник 3"/>
          <p:cNvSpPr/>
          <p:nvPr/>
        </p:nvSpPr>
        <p:spPr>
          <a:xfrm>
            <a:off x="2085580" y="771298"/>
            <a:ext cx="2845651" cy="400110"/>
          </a:xfrm>
          <a:prstGeom prst="rect">
            <a:avLst/>
          </a:prstGeom>
        </p:spPr>
        <p:txBody>
          <a:bodyPr wrap="none">
            <a:spAutoFit/>
          </a:bodyPr>
          <a:lstStyle/>
          <a:p>
            <a:pPr fontAlgn="base"/>
            <a:r>
              <a:rPr lang="ru-RU" sz="2000" b="0" i="0" dirty="0" smtClean="0">
                <a:effectLst/>
                <a:latin typeface="Century Gothic" panose="020B0502020202020204" pitchFamily="34" charset="0"/>
              </a:rPr>
              <a:t>Театр для слушателя</a:t>
            </a:r>
            <a:endParaRPr lang="ru-RU" sz="2000" b="0" i="0" dirty="0">
              <a:effectLst/>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6813297" y="1995056"/>
            <a:ext cx="4871801" cy="3241962"/>
          </a:xfrm>
          <a:prstGeom prst="rect">
            <a:avLst/>
          </a:prstGeom>
        </p:spPr>
      </p:pic>
    </p:spTree>
    <p:extLst>
      <p:ext uri="{BB962C8B-B14F-4D97-AF65-F5344CB8AC3E}">
        <p14:creationId xmlns="" xmlns:p14="http://schemas.microsoft.com/office/powerpoint/2010/main" val="69601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4" y="2231515"/>
            <a:ext cx="3332018" cy="2246769"/>
          </a:xfrm>
          <a:prstGeom prst="rect">
            <a:avLst/>
          </a:prstGeom>
        </p:spPr>
        <p:txBody>
          <a:bodyPr wrap="square">
            <a:spAutoFit/>
          </a:bodyPr>
          <a:lstStyle/>
          <a:p>
            <a:r>
              <a:rPr lang="ru-RU" sz="2000" b="0" i="0" dirty="0" smtClean="0">
                <a:effectLst/>
                <a:latin typeface="+mj-lt"/>
              </a:rPr>
              <a:t>Спорт для </a:t>
            </a:r>
          </a:p>
          <a:p>
            <a:r>
              <a:rPr lang="ru-RU" sz="2000" dirty="0">
                <a:latin typeface="+mj-lt"/>
              </a:rPr>
              <a:t>н</a:t>
            </a:r>
            <a:r>
              <a:rPr lang="ru-RU" sz="2000" b="0" i="0" dirty="0" smtClean="0">
                <a:effectLst/>
                <a:latin typeface="+mj-lt"/>
              </a:rPr>
              <a:t>езрячих и слабовидящих спортсменов на дистанции сопровождают так называемые «лидеры</a:t>
            </a:r>
            <a:r>
              <a:rPr lang="ru-RU" b="0" i="0" dirty="0" smtClean="0">
                <a:effectLst/>
                <a:latin typeface="+mj-lt"/>
              </a:rPr>
              <a:t>». </a:t>
            </a:r>
            <a:endParaRPr lang="ru-RU" dirty="0">
              <a:latin typeface="+mj-lt"/>
            </a:endParaRPr>
          </a:p>
        </p:txBody>
      </p:sp>
      <p:pic>
        <p:nvPicPr>
          <p:cNvPr id="20482" name="Picture 2" descr="В Чебоксарах проходит чемпионат России по спорту слепых в лёгкой атлетике"/>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85509" y="1678370"/>
            <a:ext cx="6141316" cy="40609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8961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945" y="1575091"/>
            <a:ext cx="4038600" cy="3785652"/>
          </a:xfrm>
          <a:prstGeom prst="rect">
            <a:avLst/>
          </a:prstGeom>
        </p:spPr>
        <p:txBody>
          <a:bodyPr wrap="square">
            <a:spAutoFit/>
          </a:bodyPr>
          <a:lstStyle/>
          <a:p>
            <a:r>
              <a:rPr lang="ru-RU" sz="2000" b="0" i="0" dirty="0" smtClean="0">
                <a:effectLst/>
                <a:latin typeface="Century Gothic" panose="020B0502020202020204" pitchFamily="34" charset="0"/>
              </a:rPr>
              <a:t>Люди с ослабленным зрением используют мишени диаметром 30 мм, люди с другими видами инвалидности – 20 мм. Незрячие и слабовидящие спортсмены при стрельбе используют ружья, оснащённые электронно- акустическими очками. Чем ближе прицел к центру цели, тем громче сигнал. </a:t>
            </a:r>
            <a:endParaRPr lang="ru-RU" sz="2000" dirty="0">
              <a:latin typeface="Century Gothic" panose="020B0502020202020204" pitchFamily="34" charset="0"/>
            </a:endParaRPr>
          </a:p>
        </p:txBody>
      </p:sp>
      <p:pic>
        <p:nvPicPr>
          <p:cNvPr id="21506" name="Picture 2" descr="Картинки по запросу паралимпийские игры для слепых"/>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3374" y="1789353"/>
            <a:ext cx="5994869" cy="33571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952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2353" y="685096"/>
            <a:ext cx="5764847" cy="4318070"/>
          </a:xfrm>
          <a:prstGeom prst="rect">
            <a:avLst/>
          </a:prstGeom>
        </p:spPr>
      </p:pic>
      <p:pic>
        <p:nvPicPr>
          <p:cNvPr id="3" name="Рисунок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367780" y="2255520"/>
            <a:ext cx="5234940" cy="3926205"/>
          </a:xfrm>
          <a:prstGeom prst="rect">
            <a:avLst/>
          </a:prstGeom>
        </p:spPr>
      </p:pic>
    </p:spTree>
    <p:extLst>
      <p:ext uri="{BB962C8B-B14F-4D97-AF65-F5344CB8AC3E}">
        <p14:creationId xmlns="" xmlns:p14="http://schemas.microsoft.com/office/powerpoint/2010/main" val="199217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49086" y="1795867"/>
            <a:ext cx="4833257" cy="3477875"/>
          </a:xfrm>
          <a:prstGeom prst="rect">
            <a:avLst/>
          </a:prstGeom>
        </p:spPr>
        <p:txBody>
          <a:bodyPr wrap="square">
            <a:spAutoFit/>
          </a:bodyPr>
          <a:lstStyle/>
          <a:p>
            <a:r>
              <a:rPr lang="ru-RU" sz="2000" dirty="0"/>
              <a:t>К</a:t>
            </a:r>
            <a:r>
              <a:rPr lang="ru-RU" sz="2000" dirty="0" smtClean="0"/>
              <a:t>аждый спортсмен принимает участие и в лыжных, и в биатлонных дисциплинах, а на финальный результат влияет также степень потери зрения – от минимально допустимой до тотальной. При этом с каждым спортсменом работает «лидер» — лыжник, который ведет его по дистанции, предупреждая о поворотах, спусках, подъемах и т.п.</a:t>
            </a:r>
            <a:endParaRPr lang="ru-RU" sz="2000" dirty="0"/>
          </a:p>
        </p:txBody>
      </p:sp>
      <p:pic>
        <p:nvPicPr>
          <p:cNvPr id="19459" name="Picture 3" descr="http://static.biathlonrus.com/content/news/49650/00185D1CD08AC41085D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682343" y="626997"/>
            <a:ext cx="3959224" cy="2639483"/>
          </a:xfrm>
          <a:prstGeom prst="rect">
            <a:avLst/>
          </a:prstGeom>
          <a:noFill/>
          <a:extLst>
            <a:ext uri="{909E8E84-426E-40DD-AFC4-6F175D3DCCD1}">
              <a14:hiddenFill xmlns="" xmlns:a14="http://schemas.microsoft.com/office/drawing/2010/main">
                <a:solidFill>
                  <a:srgbClr val="FFFFFF"/>
                </a:solidFill>
              </a14:hiddenFill>
            </a:ext>
          </a:extLst>
        </p:spPr>
      </p:pic>
      <p:pic>
        <p:nvPicPr>
          <p:cNvPr id="19461" name="Picture 5" descr="http://biathlonrus.com/content/news/49650/preview.jpg?2014040714221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057117" y="3534804"/>
            <a:ext cx="4002768" cy="27605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5882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174" y="2107255"/>
            <a:ext cx="3845626" cy="3170099"/>
          </a:xfrm>
          <a:prstGeom prst="rect">
            <a:avLst/>
          </a:prstGeom>
        </p:spPr>
        <p:txBody>
          <a:bodyPr wrap="square">
            <a:spAutoFit/>
          </a:bodyPr>
          <a:lstStyle/>
          <a:p>
            <a:r>
              <a:rPr lang="ru-RU" sz="2000" b="0" i="0" dirty="0" smtClean="0">
                <a:effectLst/>
                <a:latin typeface="+mj-lt"/>
              </a:rPr>
              <a:t>Горнолыжный спорт для слепых или людей с частичной потерей зрения является «командным» видом спорта, так как на дистанции их сопровождают зрячие «гиды», которые дают спортсменам голосовые команды. </a:t>
            </a:r>
            <a:endParaRPr lang="ru-RU" sz="2000" dirty="0">
              <a:latin typeface="+mj-lt"/>
            </a:endParaRPr>
          </a:p>
        </p:txBody>
      </p:sp>
      <p:pic>
        <p:nvPicPr>
          <p:cNvPr id="22530" name="Picture 2" descr="Картинки по запросу горнолыжный спорт для слепых"/>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76046" y="1676400"/>
            <a:ext cx="6058728" cy="40318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1304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и по запросу слепые люд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71601" y="703577"/>
            <a:ext cx="9663544" cy="575956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631084" y="1598202"/>
            <a:ext cx="6096000" cy="3970318"/>
          </a:xfrm>
          <a:prstGeom prst="rect">
            <a:avLst/>
          </a:prstGeom>
        </p:spPr>
        <p:txBody>
          <a:bodyPr>
            <a:spAutoFit/>
          </a:bodyPr>
          <a:lstStyle/>
          <a:p>
            <a:r>
              <a:rPr lang="ru-RU" dirty="0" smtClean="0"/>
              <a:t>Людей не видя пред собой, </a:t>
            </a:r>
          </a:p>
          <a:p>
            <a:r>
              <a:rPr lang="ru-RU" dirty="0" smtClean="0"/>
              <a:t>Не замечая в сквере лавочки, </a:t>
            </a:r>
          </a:p>
          <a:p>
            <a:r>
              <a:rPr lang="ru-RU" dirty="0" smtClean="0"/>
              <a:t>По улице идет слепой, </a:t>
            </a:r>
          </a:p>
          <a:p>
            <a:r>
              <a:rPr lang="ru-RU" dirty="0" smtClean="0"/>
              <a:t>Потрагивая землю палочкой. </a:t>
            </a:r>
          </a:p>
          <a:p>
            <a:r>
              <a:rPr lang="ru-RU" dirty="0" smtClean="0"/>
              <a:t>Его толкнут, Пройдут вперед,</a:t>
            </a:r>
          </a:p>
          <a:p>
            <a:r>
              <a:rPr lang="ru-RU" dirty="0" smtClean="0"/>
              <a:t>И тотчас, торопясь вмешаться, </a:t>
            </a:r>
          </a:p>
          <a:p>
            <a:r>
              <a:rPr lang="ru-RU" dirty="0" smtClean="0"/>
              <a:t>Какой-то зрячий призовет </a:t>
            </a:r>
          </a:p>
          <a:p>
            <a:r>
              <a:rPr lang="ru-RU" dirty="0" smtClean="0"/>
              <a:t>Быть чуткими </a:t>
            </a:r>
          </a:p>
          <a:p>
            <a:r>
              <a:rPr lang="ru-RU" dirty="0" smtClean="0"/>
              <a:t>И не толкаться. </a:t>
            </a:r>
          </a:p>
          <a:p>
            <a:r>
              <a:rPr lang="ru-RU" dirty="0" smtClean="0"/>
              <a:t>Но слышу голос я его, </a:t>
            </a:r>
          </a:p>
          <a:p>
            <a:r>
              <a:rPr lang="ru-RU" dirty="0" smtClean="0"/>
              <a:t>Негромкий в человечьем гуде:</a:t>
            </a:r>
          </a:p>
          <a:p>
            <a:r>
              <a:rPr lang="ru-RU" dirty="0" smtClean="0"/>
              <a:t> - Толкайтесь... Это ничего... </a:t>
            </a:r>
          </a:p>
          <a:p>
            <a:r>
              <a:rPr lang="ru-RU" dirty="0" smtClean="0"/>
              <a:t>Я буду знать, </a:t>
            </a:r>
          </a:p>
          <a:p>
            <a:r>
              <a:rPr lang="ru-RU" dirty="0" smtClean="0"/>
              <a:t>Что рядом - люди. </a:t>
            </a:r>
            <a:endParaRPr lang="ru-RU" dirty="0"/>
          </a:p>
        </p:txBody>
      </p:sp>
    </p:spTree>
    <p:extLst>
      <p:ext uri="{BB962C8B-B14F-4D97-AF65-F5344CB8AC3E}">
        <p14:creationId xmlns="" xmlns:p14="http://schemas.microsoft.com/office/powerpoint/2010/main" val="322820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066" y="1296126"/>
            <a:ext cx="5268479" cy="4476097"/>
          </a:xfrm>
          <a:prstGeom prst="rect">
            <a:avLst/>
          </a:prstGeom>
        </p:spPr>
        <p:txBody>
          <a:bodyPr wrap="square">
            <a:spAutoFit/>
          </a:bodyPr>
          <a:lstStyle/>
          <a:p>
            <a:pPr>
              <a:lnSpc>
                <a:spcPct val="107000"/>
              </a:lnSpc>
              <a:spcAft>
                <a:spcPts val="800"/>
              </a:spcAft>
            </a:pPr>
            <a:r>
              <a:rPr lang="ru-RU" sz="2000" dirty="0" smtClean="0">
                <a:effectLst/>
                <a:ea typeface="Times New Roman" panose="02020603050405020304" pitchFamily="18" charset="0"/>
                <a:cs typeface="Times New Roman" panose="02020603050405020304" pitchFamily="18" charset="0"/>
              </a:rPr>
              <a:t>15 октября Международное сообщество обозначило на календарях немало знаменательных и памятных дат. В их числе — Международный день белой трости (</a:t>
            </a:r>
            <a:r>
              <a:rPr lang="ru-RU" sz="2000" dirty="0" err="1" smtClean="0">
                <a:effectLst/>
                <a:ea typeface="Times New Roman" panose="02020603050405020304" pitchFamily="18" charset="0"/>
                <a:cs typeface="Times New Roman" panose="02020603050405020304" pitchFamily="18" charset="0"/>
              </a:rPr>
              <a:t>International</a:t>
            </a:r>
            <a:r>
              <a:rPr lang="ru-RU" sz="2000" dirty="0" smtClean="0">
                <a:effectLst/>
                <a:ea typeface="Times New Roman" panose="02020603050405020304" pitchFamily="18" charset="0"/>
                <a:cs typeface="Times New Roman" panose="02020603050405020304" pitchFamily="18" charset="0"/>
              </a:rPr>
              <a:t> </a:t>
            </a:r>
            <a:r>
              <a:rPr lang="ru-RU" sz="2000" dirty="0" err="1" smtClean="0">
                <a:effectLst/>
                <a:ea typeface="Times New Roman" panose="02020603050405020304" pitchFamily="18" charset="0"/>
                <a:cs typeface="Times New Roman" panose="02020603050405020304" pitchFamily="18" charset="0"/>
              </a:rPr>
              <a:t>White</a:t>
            </a:r>
            <a:r>
              <a:rPr lang="ru-RU" sz="2000" dirty="0" smtClean="0">
                <a:effectLst/>
                <a:ea typeface="Times New Roman" panose="02020603050405020304" pitchFamily="18" charset="0"/>
                <a:cs typeface="Times New Roman" panose="02020603050405020304" pitchFamily="18" charset="0"/>
              </a:rPr>
              <a:t> </a:t>
            </a:r>
            <a:r>
              <a:rPr lang="ru-RU" sz="2000" dirty="0" err="1" smtClean="0">
                <a:effectLst/>
                <a:ea typeface="Times New Roman" panose="02020603050405020304" pitchFamily="18" charset="0"/>
                <a:cs typeface="Times New Roman" panose="02020603050405020304" pitchFamily="18" charset="0"/>
              </a:rPr>
              <a:t>Cane</a:t>
            </a:r>
            <a:r>
              <a:rPr lang="ru-RU" sz="2000" dirty="0" smtClean="0">
                <a:effectLst/>
                <a:ea typeface="Times New Roman" panose="02020603050405020304" pitchFamily="18" charset="0"/>
                <a:cs typeface="Times New Roman" panose="02020603050405020304" pitchFamily="18" charset="0"/>
              </a:rPr>
              <a:t> </a:t>
            </a:r>
            <a:r>
              <a:rPr lang="ru-RU" sz="2000" dirty="0" err="1" smtClean="0">
                <a:effectLst/>
                <a:ea typeface="Times New Roman" panose="02020603050405020304" pitchFamily="18" charset="0"/>
                <a:cs typeface="Times New Roman" panose="02020603050405020304" pitchFamily="18" charset="0"/>
              </a:rPr>
              <a:t>Safety</a:t>
            </a:r>
            <a:r>
              <a:rPr lang="ru-RU" sz="2000" dirty="0" smtClean="0">
                <a:effectLst/>
                <a:ea typeface="Times New Roman" panose="02020603050405020304" pitchFamily="18" charset="0"/>
                <a:cs typeface="Times New Roman" panose="02020603050405020304" pitchFamily="18" charset="0"/>
              </a:rPr>
              <a:t> </a:t>
            </a:r>
            <a:r>
              <a:rPr lang="ru-RU" sz="2000" dirty="0" err="1" smtClean="0">
                <a:effectLst/>
                <a:ea typeface="Times New Roman" panose="02020603050405020304" pitchFamily="18" charset="0"/>
                <a:cs typeface="Times New Roman" panose="02020603050405020304" pitchFamily="18" charset="0"/>
              </a:rPr>
              <a:t>Day</a:t>
            </a:r>
            <a:r>
              <a:rPr lang="ru-RU" sz="2000" dirty="0" smtClean="0">
                <a:effectLst/>
                <a:ea typeface="Times New Roman" panose="02020603050405020304" pitchFamily="18" charset="0"/>
                <a:cs typeface="Times New Roman" panose="02020603050405020304" pitchFamily="18" charset="0"/>
              </a:rPr>
              <a:t>). Это — не праздник. </a:t>
            </a:r>
          </a:p>
          <a:p>
            <a:pPr>
              <a:lnSpc>
                <a:spcPct val="107000"/>
              </a:lnSpc>
              <a:spcAft>
                <a:spcPts val="800"/>
              </a:spcAft>
            </a:pPr>
            <a:r>
              <a:rPr lang="ru-RU" sz="2000" dirty="0" smtClean="0">
                <a:effectLst/>
                <a:ea typeface="Times New Roman" panose="02020603050405020304" pitchFamily="18" charset="0"/>
                <a:cs typeface="Times New Roman" panose="02020603050405020304" pitchFamily="18" charset="0"/>
              </a:rPr>
              <a:t>Это — своеобразный знак беды, напоминающий обществу о существовании рядом людей с ограниченными физическими возможностями, о помощи и о солидарности.</a:t>
            </a:r>
            <a:endParaRPr lang="ru-RU" sz="2000" dirty="0">
              <a:effectLst/>
              <a:ea typeface="Calibri" panose="020F0502020204030204" pitchFamily="34" charset="0"/>
              <a:cs typeface="Times New Roman" panose="02020603050405020304" pitchFamily="18" charset="0"/>
            </a:endParaRPr>
          </a:p>
        </p:txBody>
      </p:sp>
      <p:pic>
        <p:nvPicPr>
          <p:cNvPr id="15362" name="Picture 2" descr="Картинки по запросу незрячие люд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826540" y="1407864"/>
            <a:ext cx="4478769" cy="42526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3970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5785" y="895160"/>
            <a:ext cx="5583872" cy="5078313"/>
          </a:xfrm>
          <a:prstGeom prst="rect">
            <a:avLst/>
          </a:prstGeom>
        </p:spPr>
        <p:txBody>
          <a:bodyPr wrap="square">
            <a:spAutoFit/>
          </a:bodyPr>
          <a:lstStyle/>
          <a:p>
            <a:r>
              <a:rPr lang="ru-RU" dirty="0" smtClean="0"/>
              <a:t>Международный день белой трости – это попытка уравнять в правах инвалидов и условно здоровых, позволить первым почувствовать себя полноценными, а вторым – примерить на себя участь человека с физическим недостатком. И, как итог, понять и принять друг друга такими, какие они есть: со всеми достоинствами, отрицательными и положительными сторонами характера, сложностями и спецификой. Этот день - своеобразный символ, обращающий наш ум к делам не касающимся нас напрямую. Этот день - вовсе не праздник, а скорее повод проявить сочувствие, которого иногда так не хватает людям. Притом, в сочувствии нуждаются не только сами слепые, сколько мы - зрячие. Мы нуждаемся в том, чтобы проявлять сочувствие.</a:t>
            </a:r>
            <a:endParaRPr lang="ru-RU" dirty="0"/>
          </a:p>
        </p:txBody>
      </p:sp>
      <p:pic>
        <p:nvPicPr>
          <p:cNvPr id="24578" name="Picture 2" descr="Картинки по запросу международный день белой трост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065328" y="1850571"/>
            <a:ext cx="4407531" cy="2848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0231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3891" y="1356130"/>
            <a:ext cx="4558145" cy="3785652"/>
          </a:xfrm>
          <a:prstGeom prst="rect">
            <a:avLst/>
          </a:prstGeom>
        </p:spPr>
        <p:txBody>
          <a:bodyPr wrap="square">
            <a:spAutoFit/>
          </a:bodyPr>
          <a:lstStyle/>
          <a:p>
            <a:r>
              <a:rPr lang="ru-RU" sz="2000" dirty="0" smtClean="0"/>
              <a:t>Наверняка каждый человек хотя бы раз в своей жизни встречал на улицах города незрячего. Как правило, этих людей легко узнать по солнцезащитным очкам, которые они носят вне зависимости от сезона, и белой трости в руках. Иногда бок о бок со слепым идёт ещё и собака-проводник в специальной сбруе и с пометкой красного креста на груди. </a:t>
            </a:r>
            <a:endParaRPr lang="ru-RU" sz="2000" dirty="0"/>
          </a:p>
        </p:txBody>
      </p:sp>
      <p:pic>
        <p:nvPicPr>
          <p:cNvPr id="3" name="Рисунок 2"/>
          <p:cNvPicPr>
            <a:picLocks noChangeAspect="1"/>
          </p:cNvPicPr>
          <p:nvPr/>
        </p:nvPicPr>
        <p:blipFill>
          <a:blip r:embed="rId2"/>
          <a:stretch>
            <a:fillRect/>
          </a:stretch>
        </p:blipFill>
        <p:spPr>
          <a:xfrm>
            <a:off x="6359236" y="3785791"/>
            <a:ext cx="4084925" cy="2711983"/>
          </a:xfrm>
          <a:prstGeom prst="rect">
            <a:avLst/>
          </a:prstGeom>
        </p:spPr>
      </p:pic>
      <p:pic>
        <p:nvPicPr>
          <p:cNvPr id="4" name="Рисунок 3"/>
          <p:cNvPicPr>
            <a:picLocks noChangeAspect="1"/>
          </p:cNvPicPr>
          <p:nvPr/>
        </p:nvPicPr>
        <p:blipFill>
          <a:blip r:embed="rId3"/>
          <a:stretch>
            <a:fillRect/>
          </a:stretch>
        </p:blipFill>
        <p:spPr>
          <a:xfrm>
            <a:off x="6780476" y="420853"/>
            <a:ext cx="3123357" cy="3123357"/>
          </a:xfrm>
          <a:prstGeom prst="rect">
            <a:avLst/>
          </a:prstGeom>
        </p:spPr>
      </p:pic>
    </p:spTree>
    <p:extLst>
      <p:ext uri="{BB962C8B-B14F-4D97-AF65-F5344CB8AC3E}">
        <p14:creationId xmlns="" xmlns:p14="http://schemas.microsoft.com/office/powerpoint/2010/main" val="1923805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653" y="883494"/>
            <a:ext cx="4350328" cy="1631216"/>
          </a:xfrm>
          <a:prstGeom prst="rect">
            <a:avLst/>
          </a:prstGeom>
        </p:spPr>
        <p:txBody>
          <a:bodyPr wrap="square">
            <a:spAutoFit/>
          </a:bodyPr>
          <a:lstStyle/>
          <a:p>
            <a:r>
              <a:rPr lang="ru-RU" sz="2000" b="0" i="0" dirty="0" smtClean="0">
                <a:effectLst/>
                <a:latin typeface="+mj-lt"/>
              </a:rPr>
              <a:t>Белая трость – это признак того, что человек, которому она принадлежит, является инвалидом по зрению и ему нужна поддержка и помощь. </a:t>
            </a:r>
            <a:endParaRPr lang="ru-RU" sz="2000" dirty="0">
              <a:latin typeface="+mj-lt"/>
            </a:endParaRPr>
          </a:p>
        </p:txBody>
      </p:sp>
      <p:sp>
        <p:nvSpPr>
          <p:cNvPr id="7" name="Прямоугольник 6"/>
          <p:cNvSpPr/>
          <p:nvPr/>
        </p:nvSpPr>
        <p:spPr>
          <a:xfrm>
            <a:off x="3048000" y="2551837"/>
            <a:ext cx="6096000" cy="369332"/>
          </a:xfrm>
          <a:prstGeom prst="rect">
            <a:avLst/>
          </a:prstGeom>
        </p:spPr>
        <p:txBody>
          <a:bodyPr>
            <a:spAutoFit/>
          </a:bodyPr>
          <a:lstStyle/>
          <a:p>
            <a:endParaRPr lang="ru-RU" dirty="0"/>
          </a:p>
        </p:txBody>
      </p:sp>
      <p:sp>
        <p:nvSpPr>
          <p:cNvPr id="8" name="Прямоугольник 7"/>
          <p:cNvSpPr/>
          <p:nvPr/>
        </p:nvSpPr>
        <p:spPr>
          <a:xfrm>
            <a:off x="1080653" y="3041268"/>
            <a:ext cx="4364182" cy="2046714"/>
          </a:xfrm>
          <a:prstGeom prst="rect">
            <a:avLst/>
          </a:prstGeom>
        </p:spPr>
        <p:txBody>
          <a:bodyPr wrap="square">
            <a:spAutoFit/>
          </a:bodyPr>
          <a:lstStyle/>
          <a:p>
            <a:pPr>
              <a:lnSpc>
                <a:spcPct val="107000"/>
              </a:lnSpc>
              <a:spcAft>
                <a:spcPts val="800"/>
              </a:spcAft>
            </a:pPr>
            <a:r>
              <a:rPr lang="ru-RU" sz="2000" dirty="0" smtClean="0">
                <a:effectLst/>
                <a:latin typeface="+mj-lt"/>
                <a:ea typeface="Times New Roman" panose="02020603050405020304" pitchFamily="18" charset="0"/>
                <a:cs typeface="Times New Roman" panose="02020603050405020304" pitchFamily="18" charset="0"/>
              </a:rPr>
              <a:t>Белый – это цвет надежды, </a:t>
            </a:r>
          </a:p>
          <a:p>
            <a:pPr>
              <a:lnSpc>
                <a:spcPct val="107000"/>
              </a:lnSpc>
              <a:spcAft>
                <a:spcPts val="800"/>
              </a:spcAft>
            </a:pPr>
            <a:r>
              <a:rPr lang="ru-RU" sz="2000" dirty="0" smtClean="0">
                <a:effectLst/>
                <a:latin typeface="+mj-lt"/>
                <a:ea typeface="Times New Roman" panose="02020603050405020304" pitchFamily="18" charset="0"/>
                <a:cs typeface="Times New Roman" panose="02020603050405020304" pitchFamily="18" charset="0"/>
              </a:rPr>
              <a:t>Это цвет добра, любви, тепла. </a:t>
            </a:r>
          </a:p>
          <a:p>
            <a:pPr>
              <a:lnSpc>
                <a:spcPct val="107000"/>
              </a:lnSpc>
              <a:spcAft>
                <a:spcPts val="800"/>
              </a:spcAft>
            </a:pPr>
            <a:r>
              <a:rPr lang="ru-RU" sz="2000" dirty="0" smtClean="0">
                <a:effectLst/>
                <a:latin typeface="+mj-lt"/>
                <a:ea typeface="Times New Roman" panose="02020603050405020304" pitchFamily="18" charset="0"/>
                <a:cs typeface="Times New Roman" panose="02020603050405020304" pitchFamily="18" charset="0"/>
              </a:rPr>
              <a:t>Трость такого цвета - знак          заботы,</a:t>
            </a:r>
          </a:p>
          <a:p>
            <a:pPr>
              <a:lnSpc>
                <a:spcPct val="107000"/>
              </a:lnSpc>
              <a:spcAft>
                <a:spcPts val="800"/>
              </a:spcAft>
            </a:pPr>
            <a:r>
              <a:rPr lang="ru-RU" sz="2000" dirty="0" smtClean="0">
                <a:effectLst/>
                <a:latin typeface="+mj-lt"/>
                <a:ea typeface="Times New Roman" panose="02020603050405020304" pitchFamily="18" charset="0"/>
                <a:cs typeface="Times New Roman" panose="02020603050405020304" pitchFamily="18" charset="0"/>
              </a:rPr>
              <a:t> О тех, чья доля в жизни тяжела.</a:t>
            </a:r>
            <a:endParaRPr lang="ru-RU" sz="2000" dirty="0">
              <a:effectLst/>
              <a:latin typeface="+mj-lt"/>
              <a:ea typeface="Calibri" panose="020F0502020204030204" pitchFamily="34" charset="0"/>
              <a:cs typeface="Times New Roman" panose="02020603050405020304" pitchFamily="18" charset="0"/>
            </a:endParaRPr>
          </a:p>
        </p:txBody>
      </p:sp>
      <p:pic>
        <p:nvPicPr>
          <p:cNvPr id="9226" name="Picture 10" descr="Картинки по запросу белая трость для слепых"/>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29012" y="1459984"/>
            <a:ext cx="5164570" cy="3848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3782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4564" y="2053657"/>
            <a:ext cx="3886200" cy="3170099"/>
          </a:xfrm>
          <a:prstGeom prst="rect">
            <a:avLst/>
          </a:prstGeom>
        </p:spPr>
        <p:txBody>
          <a:bodyPr wrap="square">
            <a:spAutoFit/>
          </a:bodyPr>
          <a:lstStyle/>
          <a:p>
            <a:r>
              <a:rPr lang="ru-RU" b="0" i="0" dirty="0" smtClean="0">
                <a:solidFill>
                  <a:srgbClr val="444444"/>
                </a:solidFill>
                <a:effectLst/>
                <a:latin typeface="Open Sans"/>
              </a:rPr>
              <a:t>«</a:t>
            </a:r>
            <a:r>
              <a:rPr lang="ru-RU" sz="2000" b="0" i="0" dirty="0" smtClean="0">
                <a:effectLst/>
                <a:latin typeface="Open Sans"/>
              </a:rPr>
              <a:t>А как живут незрячие люди, как они познают мир, как общаются не видя друг друга, как они читают, как работают, как ходят по улицам и не попадают под машины? Неужели они никогда не видели своих родных, как они тогда их узнают?. Как же они живут?</a:t>
            </a:r>
            <a:endParaRPr lang="ru-RU" dirty="0"/>
          </a:p>
        </p:txBody>
      </p:sp>
      <p:pic>
        <p:nvPicPr>
          <p:cNvPr id="12292" name="Picture 4" descr="Картинки по запросу слепые люди"/>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03273" y="1704663"/>
            <a:ext cx="5798128" cy="38680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437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945" y="1602985"/>
            <a:ext cx="5077692" cy="4093428"/>
          </a:xfrm>
          <a:prstGeom prst="rect">
            <a:avLst/>
          </a:prstGeom>
        </p:spPr>
        <p:txBody>
          <a:bodyPr wrap="square">
            <a:spAutoFit/>
          </a:bodyPr>
          <a:lstStyle/>
          <a:p>
            <a:r>
              <a:rPr lang="ru-RU" sz="2000" dirty="0" smtClean="0">
                <a:effectLst/>
                <a:latin typeface="Century Gothic" panose="020B0502020202020204" pitchFamily="34" charset="0"/>
                <a:ea typeface="Times New Roman" panose="02020603050405020304" pitchFamily="18" charset="0"/>
              </a:rPr>
              <a:t>Вообще трость - это не только символ незрячих людей, это их инструмент, их «глаза». Ведь звук от удара тростью о тротуар или мостовую позволяет незрячему услышать окружающее пространство и ощутить «высокие» препятствия (например, дома, деревья, столбы, припаркованные машины), скольжение трости по поверхности дороги – определить наличие «низких» (бордюров, ступенек, люков, ям). </a:t>
            </a:r>
            <a:endParaRPr lang="ru-RU" sz="2000" dirty="0">
              <a:latin typeface="Century Gothic" panose="020B0502020202020204" pitchFamily="34" charset="0"/>
            </a:endParaRPr>
          </a:p>
        </p:txBody>
      </p:sp>
      <p:pic>
        <p:nvPicPr>
          <p:cNvPr id="16386" name="Picture 2" descr="Картинки по запросу белая трость для слепых"/>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95654" y="1602985"/>
            <a:ext cx="4395747" cy="400818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4" descr="Картинки по запросу белая трость для слепых"/>
          <p:cNvSpPr>
            <a:spLocks noChangeAspect="1" noChangeArrowheads="1"/>
          </p:cNvSpPr>
          <p:nvPr/>
        </p:nvSpPr>
        <p:spPr bwMode="auto">
          <a:xfrm>
            <a:off x="1340138" y="-196851"/>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 xmlns:p14="http://schemas.microsoft.com/office/powerpoint/2010/main" val="2976046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2165" y="536276"/>
            <a:ext cx="4994563" cy="5632311"/>
          </a:xfrm>
          <a:prstGeom prst="rect">
            <a:avLst/>
          </a:prstGeom>
        </p:spPr>
        <p:txBody>
          <a:bodyPr wrap="square">
            <a:spAutoFit/>
          </a:bodyPr>
          <a:lstStyle/>
          <a:p>
            <a:r>
              <a:rPr lang="ru-RU" sz="2000" b="0" i="0" dirty="0" smtClean="0">
                <a:effectLst/>
                <a:latin typeface="+mj-lt"/>
              </a:rPr>
              <a:t>Во всем мире для людей с плохим зрением на тротуарах делают тактильную плитку. Она необходима для информирования людей с ослабленным зрением о путях передвижения на улице: между домов, в парках, по территории, около оживленной дороги, у светофора, перед ступенями, возле переходов и на перекрестках. Также такую плитку делают в общественных зданиях, метро, торговых комплексах. </a:t>
            </a:r>
          </a:p>
          <a:p>
            <a:r>
              <a:rPr lang="ru-RU" sz="2000" b="0" i="0" dirty="0" smtClean="0">
                <a:effectLst/>
                <a:latin typeface="+mj-lt"/>
              </a:rPr>
              <a:t>Тактильная плитка бывает двух видов: предупреждающая и направляющая. Направляющая плитка имеет рельефные полоски, предупреждающая - точки</a:t>
            </a:r>
            <a:endParaRPr lang="ru-RU" sz="2000" dirty="0">
              <a:latin typeface="+mj-lt"/>
            </a:endParaRPr>
          </a:p>
        </p:txBody>
      </p:sp>
      <p:pic>
        <p:nvPicPr>
          <p:cNvPr id="18" name="Picture 10"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74972" y="3372210"/>
            <a:ext cx="3991305" cy="299348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8" descr="Картинки по запросу дорога  для слепых"/>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010401" y="536276"/>
            <a:ext cx="3991306" cy="266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80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531366"/>
            <a:ext cx="4655127" cy="4524315"/>
          </a:xfrm>
          <a:prstGeom prst="rect">
            <a:avLst/>
          </a:prstGeom>
        </p:spPr>
        <p:txBody>
          <a:bodyPr wrap="square">
            <a:spAutoFit/>
          </a:bodyPr>
          <a:lstStyle/>
          <a:p>
            <a:pPr algn="just"/>
            <a:r>
              <a:rPr lang="ru-RU" sz="2400" b="0" i="0" dirty="0" smtClean="0">
                <a:effectLst/>
                <a:latin typeface="Open Sans"/>
              </a:rPr>
              <a:t>При чтении и написании слабовидящие и незрячие люди используют шрифт Брайля, где знаки состоят из выпуклых точек, которые незрячие ощущают подушечками пальцев. Эта система письма для слепых широко распространена во всем мире, ею пользуются многие поколения незрячих уже около 180-ти лет.</a:t>
            </a:r>
            <a:r>
              <a:rPr lang="ru-RU" sz="2000" b="0" i="0" dirty="0" smtClean="0">
                <a:effectLst/>
                <a:latin typeface="Open Sans"/>
              </a:rPr>
              <a:t> </a:t>
            </a:r>
          </a:p>
        </p:txBody>
      </p:sp>
      <p:pic>
        <p:nvPicPr>
          <p:cNvPr id="10244" name="Picture 4" descr="Картинки по запросу шрифт брайля книг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77345" y="1531366"/>
            <a:ext cx="5507182" cy="37856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293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ртинки по запросу шрифт брайля книг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1927" y="706581"/>
            <a:ext cx="875232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9417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307</TotalTime>
  <Words>939</Words>
  <Application>Microsoft Office PowerPoint</Application>
  <PresentationFormat>Произвольный</PresentationFormat>
  <Paragraphs>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Ион</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Semenovna</dc:creator>
  <cp:lastModifiedBy>олди</cp:lastModifiedBy>
  <cp:revision>33</cp:revision>
  <dcterms:created xsi:type="dcterms:W3CDTF">2017-10-14T17:07:06Z</dcterms:created>
  <dcterms:modified xsi:type="dcterms:W3CDTF">2018-02-07T07:14:51Z</dcterms:modified>
</cp:coreProperties>
</file>