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0" autoAdjust="0"/>
    <p:restoredTop sz="94660"/>
  </p:normalViewPr>
  <p:slideViewPr>
    <p:cSldViewPr>
      <p:cViewPr varScale="1">
        <p:scale>
          <a:sx n="108" d="100"/>
          <a:sy n="108" d="100"/>
        </p:scale>
        <p:origin x="18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E2EC5-5200-4261-AEAB-9C340B11F346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7858-0D69-402C-93DC-F97C7EDA3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"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6;&#1072;&#1073;&#1086;&#1095;&#1072;&#1103;\&#1060;&#1077;&#1089;&#1090;&#1080;&#1074;&#1072;&#1083;&#1100;\2011\&#1055;&#1088;&#1077;&#1079;&#1077;&#1085;&#1090;&#1072;&#1094;&#1080;&#1080;\&#1050;&#1086;&#1089;&#1084;&#1086;&#1089;\4\space_-_air_force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hoto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>
            <a:normAutofit fontScale="90000"/>
          </a:bodyPr>
          <a:lstStyle/>
          <a:p>
            <a:r>
              <a:rPr lang="ru-RU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ГОРБАТКО</a:t>
            </a:r>
            <a:br>
              <a:rPr lang="ru-RU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ru-RU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Виктор Васильевич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  <a:p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90-летию космонавта посвящается</a:t>
            </a:r>
          </a:p>
        </p:txBody>
      </p:sp>
      <p:sp>
        <p:nvSpPr>
          <p:cNvPr id="13314" name="AutoShape 2" descr="http://nvk-school3.narod.ru/photo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http://nvk-school3.narod.ru/photo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0" name="AutoShape 8" descr="http://nvk-school3.narod.ru/photo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space_-_air_forc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286644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photo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Детство Виктора Васильевича</a:t>
            </a:r>
            <a:b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500726"/>
          </a:xfrm>
          <a:solidFill>
            <a:srgbClr val="000000">
              <a:alpha val="50196"/>
            </a:srgbClr>
          </a:solidFill>
        </p:spPr>
        <p:txBody>
          <a:bodyPr>
            <a:noAutofit/>
          </a:bodyPr>
          <a:lstStyle/>
          <a:p>
            <a:r>
              <a:rPr lang="ru-RU" sz="2450" b="1" dirty="0">
                <a:solidFill>
                  <a:schemeClr val="bg1"/>
                </a:solidFill>
              </a:rPr>
              <a:t>Родился 3 декабря 1934 года в поселке </a:t>
            </a:r>
            <a:r>
              <a:rPr lang="ru-RU" sz="2450" b="1" dirty="0" err="1">
                <a:solidFill>
                  <a:schemeClr val="bg1"/>
                </a:solidFill>
              </a:rPr>
              <a:t>Венцы-Заря</a:t>
            </a:r>
            <a:r>
              <a:rPr lang="ru-RU" sz="2450" b="1" dirty="0">
                <a:solidFill>
                  <a:schemeClr val="bg1"/>
                </a:solidFill>
              </a:rPr>
              <a:t> Кавказского района Краснодарского края. Детство, школьные годы, юность прошли в поселке конезавода "Восход" </a:t>
            </a:r>
            <a:r>
              <a:rPr lang="ru-RU" sz="2450" b="1" dirty="0" err="1">
                <a:solidFill>
                  <a:schemeClr val="bg1"/>
                </a:solidFill>
              </a:rPr>
              <a:t>Новокубанского</a:t>
            </a:r>
            <a:r>
              <a:rPr lang="ru-RU" sz="2450" b="1" dirty="0">
                <a:solidFill>
                  <a:schemeClr val="bg1"/>
                </a:solidFill>
              </a:rPr>
              <a:t> района Краснодарского края. Сначала учился в школе № 16 п. Восход, а окончил школу № 6 п. </a:t>
            </a:r>
          </a:p>
          <a:p>
            <a:endParaRPr lang="ru-RU" sz="2450" b="1" dirty="0">
              <a:solidFill>
                <a:schemeClr val="bg1"/>
              </a:solidFill>
            </a:endParaRPr>
          </a:p>
          <a:p>
            <a:r>
              <a:rPr lang="ru-RU" sz="2450" b="1" dirty="0">
                <a:solidFill>
                  <a:schemeClr val="bg1"/>
                </a:solidFill>
              </a:rPr>
              <a:t>В детстве у Виктора Горбатко было две страсти: небо и лошади. Желание летать возникло тоже под ржание и стук копыт. Оно родилось, когда во время </a:t>
            </a:r>
            <a:r>
              <a:rPr lang="ru-RU" sz="2450" b="1" dirty="0" err="1">
                <a:solidFill>
                  <a:schemeClr val="bg1"/>
                </a:solidFill>
              </a:rPr>
              <a:t>авианалета</a:t>
            </a:r>
            <a:r>
              <a:rPr lang="ru-RU" sz="2450" b="1" dirty="0">
                <a:solidFill>
                  <a:schemeClr val="bg1"/>
                </a:solidFill>
              </a:rPr>
              <a:t> фашисты на «</a:t>
            </a:r>
            <a:r>
              <a:rPr lang="ru-RU" sz="2450" b="1" dirty="0" err="1">
                <a:solidFill>
                  <a:schemeClr val="bg1"/>
                </a:solidFill>
              </a:rPr>
              <a:t>мессере</a:t>
            </a:r>
            <a:r>
              <a:rPr lang="ru-RU" sz="2450" b="1" dirty="0">
                <a:solidFill>
                  <a:schemeClr val="bg1"/>
                </a:solidFill>
              </a:rPr>
              <a:t>» расстреливали табун лошадей. И еще, когда над совхозом, чертя дымным хвостом небо, упал наш самолет. «Брата убили! » — пронеслось в голове мальчика. Одновременно родилось желание подняться в воздух. Чтобы отомстить.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1000108"/>
            <a:ext cx="9144000" cy="5857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hoto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1483"/>
            <a:ext cx="9144000" cy="68694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Годы службы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857916"/>
          </a:xfrm>
          <a:solidFill>
            <a:srgbClr val="000000">
              <a:alpha val="50196"/>
            </a:srgbClr>
          </a:solidFill>
        </p:spPr>
        <p:txBody>
          <a:bodyPr>
            <a:noAutofit/>
          </a:bodyPr>
          <a:lstStyle/>
          <a:p>
            <a:r>
              <a:rPr lang="ru-RU" sz="2300" b="1" dirty="0">
                <a:solidFill>
                  <a:schemeClr val="bg1"/>
                </a:solidFill>
              </a:rPr>
              <a:t>После окончания в 1952 году средней школы был призван в Советскую Армию и направлен в авиацию. Окончил школу первоначального обучения пилотов, а затем в 1956 году </a:t>
            </a:r>
            <a:r>
              <a:rPr lang="ru-RU" sz="2300" b="1" dirty="0" err="1">
                <a:solidFill>
                  <a:schemeClr val="bg1"/>
                </a:solidFill>
              </a:rPr>
              <a:t>Батайское</a:t>
            </a:r>
            <a:r>
              <a:rPr lang="ru-RU" sz="2300" b="1" dirty="0">
                <a:solidFill>
                  <a:schemeClr val="bg1"/>
                </a:solidFill>
              </a:rPr>
              <a:t> военное авиационное училище летчиков имени А.К.Серова. Служил в авиационных частях Военно-воздушных сил СССР. В 1960 году зачислен в состав отряда советских космонавтов</a:t>
            </a:r>
          </a:p>
          <a:p>
            <a:r>
              <a:rPr lang="ru-RU" sz="2300" b="1" dirty="0">
                <a:solidFill>
                  <a:schemeClr val="bg1"/>
                </a:solidFill>
              </a:rPr>
              <a:t> Проходил подготовку к полетам на кораблях типа Восток и Восход. Готовился в качестве дублера А.А.Леонова по программе выхода в открытый космос, но по медицинским показателям от подготовки был отстранен. После того, как вновь приступил к тренировкам, готовился по советской лунной программе. В 1968 году окончил Военно-воздушную инженерную академию имени Н.Е.Жуковского. Был членом дублирующего экипажа при полете космического корабля Союз-5 в январе 1969 года. С 12 по 17 октября 1969 года совершил первый космический полет ,продолжавшийся 4 суток 22 часа 40 минут 23 секунды</a:t>
            </a:r>
            <a:endParaRPr lang="ru-RU" sz="2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одной партой с Гагариным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686800" cy="5857892"/>
          </a:xfrm>
        </p:spPr>
        <p:txBody>
          <a:bodyPr numCol="2">
            <a:normAutofit/>
          </a:bodyPr>
          <a:lstStyle/>
          <a:p>
            <a:pPr algn="just"/>
            <a:r>
              <a:rPr lang="ru-RU" sz="1800" dirty="0"/>
              <a:t>  </a:t>
            </a:r>
            <a:r>
              <a:rPr lang="ru-RU" sz="1800" b="1" dirty="0"/>
              <a:t>Виктору Горбатко посчастливилось попасть в первый, "</a:t>
            </a:r>
            <a:r>
              <a:rPr lang="ru-RU" sz="1800" b="1" dirty="0" err="1"/>
              <a:t>гагаринский</a:t>
            </a:r>
            <a:r>
              <a:rPr lang="ru-RU" sz="1800" b="1" dirty="0"/>
              <a:t>" набор. Вышло так, что в больницу, куда претенденты на звание "космонавта N 1" легли для обследования, первым пришел именно он.</a:t>
            </a:r>
            <a:br>
              <a:rPr lang="ru-RU" sz="1800" b="1" dirty="0"/>
            </a:br>
            <a:r>
              <a:rPr lang="ru-RU" sz="1800" b="1" dirty="0"/>
              <a:t>          - Как сейчас помню: провел в больнице весь день и был в палате совершенно один. Лежу на кровати, и тут открывается дверь и заходит молодой человек. "Старший лейтенант Гагарин", - просто представился он. Потом пришли и другие ребята. В группу нас попало 6 человек одного возраста. </a:t>
            </a:r>
            <a:br>
              <a:rPr lang="ru-RU" sz="1800" b="1" dirty="0"/>
            </a:br>
            <a:r>
              <a:rPr lang="ru-RU" sz="1800" b="1" dirty="0"/>
              <a:t>          Вместе летчики провели 45 дней, затем начались совместные тренировки. </a:t>
            </a:r>
            <a:br>
              <a:rPr lang="ru-RU" sz="1800" b="1" dirty="0"/>
            </a:br>
            <a:r>
              <a:rPr lang="ru-RU" sz="1800" b="1" dirty="0"/>
              <a:t>   Пройдя специальную подготовку, все космонавты поступили на один курс Академии имени Жуковского. Все они учились в одной группе и писали дипломные работы, посвященные разным аспектам одной темы. Гагарин и Горбатко исследовали возможность создания космических кораблей многоразового использования</a:t>
            </a:r>
            <a:r>
              <a:rPr lang="ru-RU" sz="2200" b="1" dirty="0"/>
              <a:t>.   </a:t>
            </a:r>
          </a:p>
        </p:txBody>
      </p:sp>
      <p:pic>
        <p:nvPicPr>
          <p:cNvPr id="4" name="Рисунок 3" descr="gorbat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8921" y="3143248"/>
            <a:ext cx="3765045" cy="36433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35729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космических полёта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 numCol="2">
            <a:normAutofit/>
          </a:bodyPr>
          <a:lstStyle/>
          <a:p>
            <a:r>
              <a:rPr lang="ru-RU" sz="1800" b="1" dirty="0"/>
              <a:t>12-17 октября 1969 года совершил космический полёт в качестве инженера-исследователя космического корабля "Союз-7" продолжительностью 4 суток 23 часа. Экипаж корабля принимал участие в первом групповом полёте трёх космических кораблей (совместно с "Союз-6" и "Союз-8"), во время которого проводилось их сближение и маневрирование.</a:t>
            </a:r>
          </a:p>
          <a:p>
            <a:endParaRPr lang="ru-RU" sz="1800" b="1" dirty="0"/>
          </a:p>
          <a:p>
            <a:r>
              <a:rPr lang="ru-RU" sz="1800" b="1" dirty="0"/>
              <a:t>7-25 февраля 1977 года совершил второй космический полёт в качестве командира КК "Союз-24" и орбитальной станции "Салют-5" продолжительностью 17 суток 17 часов.</a:t>
            </a:r>
            <a:br>
              <a:rPr lang="ru-RU" sz="1800" b="1" dirty="0"/>
            </a:br>
            <a:endParaRPr lang="ru-RU" sz="1800" b="1" dirty="0"/>
          </a:p>
          <a:p>
            <a:r>
              <a:rPr lang="ru-RU" sz="1800" b="1" dirty="0"/>
              <a:t> 23-31 июля 1980 года совершил третий космический полёт в качестве командира международного экипажа совместно с космонавтом-исследователем гражданином Социалистической Республик Вьетнам Фам Туаном на КК "Союз-37"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photo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6700" y="3574792"/>
            <a:ext cx="4063018" cy="29260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86px-Golden_Star_medal_4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99712" y="0"/>
            <a:ext cx="934371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Награды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785794"/>
            <a:ext cx="9358346" cy="6072206"/>
          </a:xfrm>
          <a:solidFill>
            <a:srgbClr val="000000">
              <a:alpha val="50196"/>
            </a:srgbClr>
          </a:solidFill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r>
              <a:rPr lang="ru-RU" sz="9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Государственные награды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Две медали «Золотая Звезда» Героя Советского Союза (22 октября 1969, 5 марта 1977).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 ордена Ленина (22 октября 1969, 5 марта 1977, 1980).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Орден Красной Звезды (1961).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«За отличие в охране государственной границы» (1977).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Две медали «За освоение целинных земель» (1969, 1977).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«50 лет советской милиции» (1969).</a:t>
            </a:r>
          </a:p>
          <a:p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9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Награды других государств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«Золотая Звезда» Героя МНР и орден </a:t>
            </a:r>
            <a:r>
              <a:rPr lang="ru-RU" sz="7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Сухэ-Батора</a:t>
            </a:r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(МНР, 1971).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«Золотая Звезда» Героя Труда СРВ и орденом Хо </a:t>
            </a:r>
            <a:r>
              <a:rPr lang="ru-RU" sz="7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Ши</a:t>
            </a:r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Мина I степени (СРВ, 1980).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Орден Боевого Красного Знамени (МНР, 1974).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«Братство по оружию»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«25 лет провозглашения НРБ».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«За укрепление братства по оружию» (НРБ).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«Братство по оружию» (ПНР).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«40 лет освобождения» (КНДР).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Медалью «Дружба» (МНР).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«50 лет Монгольской народной революции» (1971).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«60 лет Монгольской народной революции» (1981).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«50 лет Монгольской Народной Армии» (1971).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«60 лет Монгольской Народной Армии» (1981).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«40 лет победы на Халхин-Голе» (МНР, 1979).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«50 лет победы на Халхин-Голе» (МНР, 1989).</a:t>
            </a:r>
          </a:p>
          <a:p>
            <a:r>
              <a:rPr lang="ru-RU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Медаль «30 лет победы над японскими милитаристами» (МНР, 1975).</a:t>
            </a: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hoto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Почетный гражданин городов: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rgbClr val="000000">
              <a:alpha val="50196"/>
            </a:srgbClr>
          </a:solidFill>
        </p:spPr>
        <p:txBody>
          <a:bodyPr numCol="3"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Апшеронск,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Армавир,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Батайск,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Владикавказ,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Гагарин,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Горячий Ключ,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Калуга,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Краснодар,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Новокубанск,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Тихорецк;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Актюбинск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, Аркалык,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Байконур,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Джезказган,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Караганда,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Кустанай (Казахстан),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Тирасполь (Молдавия),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Смолян, </a:t>
            </a:r>
          </a:p>
          <a:p>
            <a:r>
              <a:rPr lang="ru-RU" sz="2800" b="1" dirty="0" err="1">
                <a:solidFill>
                  <a:schemeClr val="bg1"/>
                </a:solidFill>
              </a:rPr>
              <a:t>Сливен</a:t>
            </a:r>
            <a:r>
              <a:rPr lang="ru-RU" sz="2800" b="1" dirty="0">
                <a:solidFill>
                  <a:schemeClr val="bg1"/>
                </a:solidFill>
              </a:rPr>
              <a:t> (Болгария), </a:t>
            </a:r>
          </a:p>
          <a:p>
            <a:r>
              <a:rPr lang="ru-RU" sz="2800" b="1" dirty="0" err="1">
                <a:solidFill>
                  <a:schemeClr val="bg1"/>
                </a:solidFill>
              </a:rPr>
              <a:t>Чойбалсан</a:t>
            </a:r>
            <a:r>
              <a:rPr lang="ru-RU" sz="2800" b="1" dirty="0">
                <a:solidFill>
                  <a:schemeClr val="bg1"/>
                </a:solidFill>
              </a:rPr>
              <a:t> (Монголия).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86644" cy="1143000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Горбатко Виктор </a:t>
            </a:r>
            <a:r>
              <a:rPr lang="ru-RU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Васильевич-Дважды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Герой Советского Союза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7072330" cy="507207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1978-1982 – заместитель начальника Управления Центра подготовки космонавтов. </a:t>
            </a:r>
          </a:p>
          <a:p>
            <a:r>
              <a:rPr lang="ru-RU" sz="2800" dirty="0"/>
              <a:t>1982-1987 – 1-й заместитель председателя Спортивного комитета Министерства обороны СССР по международным спортивным связям.</a:t>
            </a:r>
          </a:p>
          <a:p>
            <a:r>
              <a:rPr lang="ru-RU" sz="2800" dirty="0"/>
              <a:t>1987-1992 годах – начальник факультета заочного обучения Военно-воздушной инженерной академии имени Н.Е. Жуковского.</a:t>
            </a:r>
          </a:p>
          <a:p>
            <a:r>
              <a:rPr lang="ru-RU" sz="2800" dirty="0"/>
              <a:t>1992 года генерал-майор авиации В.В. Горбатко – в запасе.</a:t>
            </a:r>
          </a:p>
        </p:txBody>
      </p:sp>
      <p:pic>
        <p:nvPicPr>
          <p:cNvPr id="4" name="Рисунок 3" descr="gorbatko_v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214290"/>
            <a:ext cx="2000232" cy="31687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90808100539_f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714356"/>
            <a:ext cx="2095500" cy="28098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gorbatko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714356"/>
            <a:ext cx="2039489" cy="27860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Soyuz-24--ic1977_47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3702" y="3857628"/>
            <a:ext cx="2164520" cy="30003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 descr="gorbatko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3976691"/>
            <a:ext cx="2160982" cy="28813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 descr="doc_serfar_-1164335794_i_8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00298" y="2643182"/>
            <a:ext cx="3923493" cy="24955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071546"/>
          </a:xfrm>
        </p:spPr>
        <p:txBody>
          <a:bodyPr>
            <a:normAutofit/>
          </a:bodyPr>
          <a:lstStyle/>
          <a:p>
            <a:r>
              <a:rPr lang="ru-RU" sz="3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Виктор Васильевич - герой, летчик-космонавт, генерал-майор авиации, почетный гражданин</a:t>
            </a:r>
            <a:endParaRPr lang="ru-RU" dirty="0"/>
          </a:p>
        </p:txBody>
      </p:sp>
    </p:spTree>
  </p:cSld>
  <p:clrMapOvr>
    <a:masterClrMapping/>
  </p:clrMapOvr>
  <p:transition spd="med" advClick="0" advTm="5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973</Words>
  <Application>Microsoft Office PowerPoint</Application>
  <PresentationFormat>Экран (4:3)</PresentationFormat>
  <Paragraphs>73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ГОРБАТКО Виктор Васильевич </vt:lpstr>
      <vt:lpstr>Детство Виктора Васильевича </vt:lpstr>
      <vt:lpstr>Годы службы</vt:lpstr>
      <vt:lpstr>За одной партой с Гагариным</vt:lpstr>
      <vt:lpstr>3 космических полёта</vt:lpstr>
      <vt:lpstr>Награды</vt:lpstr>
      <vt:lpstr>Почетный гражданин городов:</vt:lpstr>
      <vt:lpstr>Горбатко Виктор Васильевич-Дважды Герой Советского Союза</vt:lpstr>
      <vt:lpstr>Виктор Васильевич - герой, летчик-космонавт, генерал-майор авиации, почетный гражданин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год-Год Космонавтики</dc:title>
  <dc:creator>семья</dc:creator>
  <cp:lastModifiedBy>Библиотека</cp:lastModifiedBy>
  <cp:revision>17</cp:revision>
  <dcterms:created xsi:type="dcterms:W3CDTF">2011-03-13T07:10:25Z</dcterms:created>
  <dcterms:modified xsi:type="dcterms:W3CDTF">2024-12-02T14:01:39Z</dcterms:modified>
</cp:coreProperties>
</file>