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6106690"/>
          </a:xfrm>
        </p:spPr>
        <p:txBody>
          <a:bodyPr>
            <a:normAutofit/>
          </a:bodyPr>
          <a:lstStyle/>
          <a:p>
            <a:r>
              <a:rPr lang="ru-RU" sz="2700" b="1" dirty="0" smtClean="0"/>
              <a:t>Ершов </a:t>
            </a:r>
            <a:br>
              <a:rPr lang="ru-RU" sz="2700" b="1" dirty="0" smtClean="0"/>
            </a:br>
            <a:r>
              <a:rPr lang="ru-RU" sz="2700" b="1" dirty="0" smtClean="0"/>
              <a:t>Петр Павлович </a:t>
            </a:r>
            <a:br>
              <a:rPr lang="ru-RU" sz="2700" b="1" dirty="0" smtClean="0"/>
            </a:br>
            <a:r>
              <a:rPr lang="ru-RU" sz="2700" b="1" dirty="0" smtClean="0"/>
              <a:t>(1815 – 1869)</a:t>
            </a:r>
            <a:br>
              <a:rPr lang="ru-RU" sz="2700" b="1" dirty="0" smtClean="0"/>
            </a:br>
            <a:r>
              <a:rPr lang="ru-RU" sz="2700" b="1" dirty="0" smtClean="0"/>
              <a:t>Известный поэт и писатель</a:t>
            </a:r>
            <a:r>
              <a:rPr lang="ru-RU" sz="1600" b="1" dirty="0" smtClean="0"/>
              <a:t>, </a:t>
            </a:r>
            <a:r>
              <a:rPr lang="ru-RU" sz="2700" b="1" dirty="0" smtClean="0"/>
              <a:t>уроженец Сибири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pic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124744"/>
            <a:ext cx="3492500" cy="45085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3-20-08-42-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124744"/>
            <a:ext cx="5472608" cy="43204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628800"/>
            <a:ext cx="3008313" cy="404299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Летом 1836 Ершов с матерью (отец и брат скончались в 1833 и 1834) возвращается в </a:t>
            </a:r>
            <a:r>
              <a:rPr lang="ru-RU" sz="2800" dirty="0" smtClean="0"/>
              <a:t>Тобольск.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rshovHouse_1950s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541482"/>
            <a:ext cx="5111750" cy="33162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сибирские годы Ершов писал немного, но не оставлял литературных занятий, хотя его сочинения, пересылавшиеся в столицу через друзей, уже не имели успеха.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_123318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83214" y="273050"/>
            <a:ext cx="4095421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Умер 18 (30) августа 1869 в Тобольске. Похоронен на </a:t>
            </a:r>
            <a:r>
              <a:rPr lang="ru-RU" sz="2400" dirty="0" err="1" smtClean="0"/>
              <a:t>тобольском</a:t>
            </a:r>
            <a:r>
              <a:rPr lang="ru-RU" sz="2400" dirty="0" smtClean="0"/>
              <a:t> Завальном кладбище. Надпись на памятнике гласит: «Петр Павлович Ершов, автор народной сказки «Конек-Горбунок».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ershov_pp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3024336" cy="2952328"/>
          </a:xfrm>
        </p:spPr>
      </p:pic>
      <p:pic>
        <p:nvPicPr>
          <p:cNvPr id="9" name="Содержимое 8" descr="image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68144" y="2492896"/>
            <a:ext cx="2808312" cy="3933056"/>
          </a:xfrm>
        </p:spPr>
      </p:pic>
      <p:pic>
        <p:nvPicPr>
          <p:cNvPr id="10" name="Рисунок 9" descr="3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501008"/>
            <a:ext cx="4320480" cy="29523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39952" y="476672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Памятники Ершову П. П. и его сказочным героям в г. Тобольске 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karta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836712"/>
            <a:ext cx="6696744" cy="446449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Bezrukovo18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836712"/>
            <a:ext cx="5328591" cy="460851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Русский </a:t>
            </a:r>
            <a:r>
              <a:rPr lang="ru-RU" sz="2400" dirty="0" smtClean="0"/>
              <a:t>поэт, прозаик, драматург. Родился 22 февраля (6 марта) 1815 в д. </a:t>
            </a:r>
            <a:r>
              <a:rPr lang="ru-RU" sz="2400" dirty="0" err="1" smtClean="0"/>
              <a:t>Безруково</a:t>
            </a:r>
            <a:r>
              <a:rPr lang="ru-RU" sz="2400" dirty="0" smtClean="0"/>
              <a:t> </a:t>
            </a:r>
            <a:r>
              <a:rPr lang="ru-RU" sz="2400" dirty="0" err="1" smtClean="0"/>
              <a:t>Ишимского</a:t>
            </a:r>
            <a:r>
              <a:rPr lang="ru-RU" sz="2400" dirty="0" smtClean="0"/>
              <a:t> уезда </a:t>
            </a:r>
            <a:r>
              <a:rPr lang="ru-RU" sz="2400" dirty="0" err="1" smtClean="0"/>
              <a:t>Тобольской</a:t>
            </a:r>
            <a:r>
              <a:rPr lang="ru-RU" sz="2400" dirty="0" smtClean="0"/>
              <a:t> губернии.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По окончании детьми в 1830 </a:t>
            </a:r>
            <a:r>
              <a:rPr lang="ru-RU" sz="3100" dirty="0" err="1" smtClean="0"/>
              <a:t>Тобольской</a:t>
            </a:r>
            <a:r>
              <a:rPr lang="ru-RU" sz="3100" dirty="0" smtClean="0"/>
              <a:t> гимназии отец добился перевода в С.-Петербург, куда и переехал с семьей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7" name="Содержимое 6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772816"/>
            <a:ext cx="4388296" cy="3550031"/>
          </a:xfrm>
        </p:spPr>
      </p:pic>
      <p:pic>
        <p:nvPicPr>
          <p:cNvPr id="8" name="Содержимое 7" descr="x_3e1c39a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72816"/>
            <a:ext cx="4316288" cy="356806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В 1831–1834 Ершов учился на философско-юридическом факультете </a:t>
            </a:r>
            <a:r>
              <a:rPr lang="ru-RU" sz="3100" dirty="0" err="1" smtClean="0"/>
              <a:t>С.-Петербургского</a:t>
            </a:r>
            <a:r>
              <a:rPr lang="ru-RU" sz="3100" dirty="0" smtClean="0"/>
              <a:t> университета.</a:t>
            </a:r>
            <a:endParaRPr lang="ru-RU" dirty="0"/>
          </a:p>
        </p:txBody>
      </p:sp>
      <p:pic>
        <p:nvPicPr>
          <p:cNvPr id="4" name="Содержимое 3" descr="uni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7560840" cy="43924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400" dirty="0" smtClean="0"/>
              <a:t> В начале 1834 представил профессору словесности П.А.Плетневу в качестве курсовой работы первую часть сказки Конек-Горбунок, вскоре опубликованную в </a:t>
            </a:r>
            <a:r>
              <a:rPr lang="ru-RU" sz="2400" dirty="0" err="1" smtClean="0"/>
              <a:t>ж-ле</a:t>
            </a:r>
            <a:r>
              <a:rPr lang="ru-RU" sz="2400" dirty="0" smtClean="0"/>
              <a:t> «Библиотека для чтения».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Содержимое 6" descr="250px-Biblioteka_dly_chten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816424" cy="4608512"/>
          </a:xfrm>
        </p:spPr>
      </p:pic>
      <p:pic>
        <p:nvPicPr>
          <p:cNvPr id="9" name="Содержимое 8" descr="o5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628800"/>
            <a:ext cx="3528392" cy="410445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Ершов использовал многие народные сказочные сюжеты (об </a:t>
            </a:r>
            <a:r>
              <a:rPr lang="ru-RU" sz="1800" dirty="0" err="1" smtClean="0"/>
              <a:t>Иване-дураке</a:t>
            </a:r>
            <a:r>
              <a:rPr lang="ru-RU" sz="1800" dirty="0" smtClean="0"/>
              <a:t>, Сивке-Бурке, Жар-птице и др.; см., напр., сказку Жар-птица и Василиса-царевна из сборника А.Н.Афанасьева)</a:t>
            </a:r>
            <a:endParaRPr lang="ru-RU" sz="1800" dirty="0"/>
          </a:p>
        </p:txBody>
      </p:sp>
      <p:pic>
        <p:nvPicPr>
          <p:cNvPr id="7" name="Содержимое 6" descr="1257101881_6-bilibin-ivan-jakovlevi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1243" y="1600200"/>
            <a:ext cx="3890513" cy="4525963"/>
          </a:xfrm>
        </p:spPr>
      </p:pic>
      <p:pic>
        <p:nvPicPr>
          <p:cNvPr id="8" name="Содержимое 7" descr="ml_objects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89122" y="1600200"/>
            <a:ext cx="3356756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0b3231564fb5509e32ee782eaa8a4d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40558"/>
            <a:ext cx="5111750" cy="3918097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Е</a:t>
            </a:r>
            <a:r>
              <a:rPr lang="ru-RU" sz="2800" dirty="0" smtClean="0"/>
              <a:t>сть </a:t>
            </a:r>
            <a:r>
              <a:rPr lang="ru-RU" sz="2800" dirty="0" smtClean="0"/>
              <a:t>также малодостоверное сообщение П.В.Анненкова, что первые четыре строки сказки принадлежат </a:t>
            </a:r>
            <a:r>
              <a:rPr lang="ru-RU" sz="2800" dirty="0" smtClean="0"/>
              <a:t>Пушкину.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Тем не менее сказка Ершова бытовала как народное произведение, вызывая к жизни множество подражаний и прямых подделок (</a:t>
            </a:r>
            <a:r>
              <a:rPr lang="ru-RU" sz="2000" dirty="0" err="1" smtClean="0"/>
              <a:t>напр</a:t>
            </a:r>
            <a:r>
              <a:rPr lang="ru-RU" sz="2000" dirty="0" smtClean="0"/>
              <a:t>, в 1870–1890-х вышло </a:t>
            </a:r>
            <a:r>
              <a:rPr lang="ru-RU" sz="2000" dirty="0" err="1" smtClean="0"/>
              <a:t>ок</a:t>
            </a:r>
            <a:r>
              <a:rPr lang="ru-RU" sz="2000" dirty="0" smtClean="0"/>
              <a:t>. 40 поддельных Коньков-Горбунков общим тиражом </a:t>
            </a:r>
            <a:r>
              <a:rPr lang="ru-RU" sz="2000" dirty="0" err="1" smtClean="0"/>
              <a:t>ок</a:t>
            </a:r>
            <a:r>
              <a:rPr lang="ru-RU" sz="2000" dirty="0" smtClean="0"/>
              <a:t>. 350 тыс. экз.)</a:t>
            </a:r>
            <a:endParaRPr lang="ru-RU" sz="2000" dirty="0"/>
          </a:p>
        </p:txBody>
      </p:sp>
      <p:pic>
        <p:nvPicPr>
          <p:cNvPr id="5" name="Содержимое 4" descr="9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720056"/>
            <a:ext cx="3810000" cy="4286250"/>
          </a:xfrm>
        </p:spPr>
      </p:pic>
      <p:pic>
        <p:nvPicPr>
          <p:cNvPr id="6" name="Содержимое 5" descr="x_45d53c1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75156"/>
            <a:ext cx="4038600" cy="317605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5536" y="476672"/>
            <a:ext cx="3008313" cy="4691063"/>
          </a:xfrm>
        </p:spPr>
        <p:txBody>
          <a:bodyPr>
            <a:noAutofit/>
          </a:bodyPr>
          <a:lstStyle/>
          <a:p>
            <a:r>
              <a:rPr lang="ru-RU" sz="1600" dirty="0" smtClean="0"/>
              <a:t>В 1834–1836 Ершов довольно активно участвует в литературной жизни столицы, входит в кружок </a:t>
            </a:r>
            <a:r>
              <a:rPr lang="ru-RU" sz="1600" dirty="0" err="1" smtClean="0"/>
              <a:t>В.Г.Бенедиктова</a:t>
            </a:r>
            <a:r>
              <a:rPr lang="ru-RU" sz="1600" dirty="0" smtClean="0"/>
              <a:t>, публикует лирические стихотворения, отмеченные влиянием последнего (Молодой орел, Желание и др.). Всего за этот период в печати (в основном в «Библиотеке для чтения») появилось 10 стихотворений Ершова. Среди них баллада Сибирский казак (1835) – оригинальная интерпретация сюжета </a:t>
            </a:r>
            <a:r>
              <a:rPr lang="ru-RU" sz="1600" dirty="0" err="1" smtClean="0"/>
              <a:t>Леноры</a:t>
            </a:r>
            <a:r>
              <a:rPr lang="ru-RU" sz="1600" dirty="0" smtClean="0"/>
              <a:t> Г.-А.Бюргера (первым русским подражанием ей была Людмила В.А.Жуковского). В те же годы Ершов опубликовал драматическую сцену Фома-кузнец (1835) и пьесу Суворов и станционный смотритель (1836).</a:t>
            </a: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328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Ершов  Петр Павлович  (1815 – 1869) Известный поэт и писатель, уроженец Сибири </vt:lpstr>
      <vt:lpstr>Слайд 2</vt:lpstr>
      <vt:lpstr>По окончании детьми в 1830 Тобольской гимназии отец добился перевода в С.-Петербург, куда и переехал с семьей. </vt:lpstr>
      <vt:lpstr>В 1831–1834 Ершов учился на философско-юридическом факультете С.-Петербургского университета.</vt:lpstr>
      <vt:lpstr> В начале 1834 представил профессору словесности П.А.Плетневу в качестве курсовой работы первую часть сказки Конек-Горбунок, вскоре опубликованную в ж-ле «Библиотека для чтения».  </vt:lpstr>
      <vt:lpstr>Ершов использовал многие народные сказочные сюжеты (об Иване-дураке, Сивке-Бурке, Жар-птице и др.; см., напр., сказку Жар-птица и Василиса-царевна из сборника А.Н.Афанасьева)</vt:lpstr>
      <vt:lpstr>Слайд 7</vt:lpstr>
      <vt:lpstr>Тем не менее сказка Ершова бытовала как народное произведение, вызывая к жизни множество подражаний и прямых подделок (напр, в 1870–1890-х вышло ок. 40 поддельных Коньков-Горбунков общим тиражом ок. 350 тыс. экз.)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Ершов  Петр Павлович  (1815 – 1869) Известный поэт и писатель, уроженец Сибири </dc:title>
  <cp:lastModifiedBy>Admin</cp:lastModifiedBy>
  <cp:revision>5</cp:revision>
  <dcterms:modified xsi:type="dcterms:W3CDTF">2012-11-26T14:41:12Z</dcterms:modified>
</cp:coreProperties>
</file>