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4C"/>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0253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2409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295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8125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773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7398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7297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9614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7887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7886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0045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2249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1989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3390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4626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9354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12.05.2025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9474178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804C"/>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620688"/>
            <a:ext cx="8208912" cy="1584176"/>
          </a:xfrm>
        </p:spPr>
        <p:txBody>
          <a:bodyPr>
            <a:noAutofit/>
          </a:bodyPr>
          <a:lstStyle/>
          <a:p>
            <a:r>
              <a:rPr lang="ru-RU" sz="4000" dirty="0">
                <a:solidFill>
                  <a:srgbClr val="002060"/>
                </a:solidFill>
              </a:rPr>
              <a:t>Алексей Кондратьевич Саврасов</a:t>
            </a:r>
            <a:br>
              <a:rPr lang="ru-RU" sz="4000" dirty="0">
                <a:solidFill>
                  <a:srgbClr val="002060"/>
                </a:solidFill>
              </a:rPr>
            </a:br>
            <a:r>
              <a:rPr lang="ru-RU" sz="4000" dirty="0">
                <a:solidFill>
                  <a:srgbClr val="002060"/>
                </a:solidFill>
              </a:rPr>
              <a:t>195 лет со дня рождения художника</a:t>
            </a:r>
          </a:p>
        </p:txBody>
      </p:sp>
      <p:sp>
        <p:nvSpPr>
          <p:cNvPr id="3" name="Подзаголовок 2"/>
          <p:cNvSpPr>
            <a:spLocks noGrp="1"/>
          </p:cNvSpPr>
          <p:nvPr>
            <p:ph type="subTitle" idx="1"/>
          </p:nvPr>
        </p:nvSpPr>
        <p:spPr>
          <a:xfrm>
            <a:off x="3635896" y="3212976"/>
            <a:ext cx="2448272" cy="1728192"/>
          </a:xfrm>
        </p:spPr>
        <p:txBody>
          <a:bodyPr/>
          <a:lstStyle/>
          <a:p>
            <a:endParaRPr lang="ru-RU" dirty="0"/>
          </a:p>
        </p:txBody>
      </p:sp>
      <p:pic>
        <p:nvPicPr>
          <p:cNvPr id="5" name="Рисунок 4">
            <a:extLst>
              <a:ext uri="{FF2B5EF4-FFF2-40B4-BE49-F238E27FC236}">
                <a16:creationId xmlns:a16="http://schemas.microsoft.com/office/drawing/2014/main" id="{CB6B44A1-3DFE-4580-98C4-631902D4E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204864"/>
            <a:ext cx="3824690" cy="453646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199" y="5085184"/>
            <a:ext cx="8229600" cy="824955"/>
          </a:xfrm>
        </p:spPr>
        <p:txBody>
          <a:bodyPr>
            <a:normAutofit/>
          </a:bodyPr>
          <a:lstStyle/>
          <a:p>
            <a:pPr algn="ctr">
              <a:buNone/>
            </a:pPr>
            <a:r>
              <a:rPr lang="ru-RU" dirty="0">
                <a:solidFill>
                  <a:srgbClr val="002060"/>
                </a:solidFill>
              </a:rPr>
              <a:t>Картина «Лосиный остров в Сокольниках»</a:t>
            </a:r>
          </a:p>
        </p:txBody>
      </p:sp>
      <p:pic>
        <p:nvPicPr>
          <p:cNvPr id="5" name="Рисунок 4">
            <a:extLst>
              <a:ext uri="{FF2B5EF4-FFF2-40B4-BE49-F238E27FC236}">
                <a16:creationId xmlns:a16="http://schemas.microsoft.com/office/drawing/2014/main" id="{6D06E7F0-6185-427E-BB39-C1E39B72E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94" y="548680"/>
            <a:ext cx="7421011" cy="43154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45224"/>
            <a:ext cx="8229600" cy="680939"/>
          </a:xfrm>
        </p:spPr>
        <p:txBody>
          <a:bodyPr/>
          <a:lstStyle/>
          <a:p>
            <a:pPr algn="ctr">
              <a:buNone/>
            </a:pPr>
            <a:r>
              <a:rPr lang="ru-RU" dirty="0">
                <a:solidFill>
                  <a:srgbClr val="002060"/>
                </a:solidFill>
              </a:rPr>
              <a:t>Картина «Домик в провинции».</a:t>
            </a:r>
          </a:p>
        </p:txBody>
      </p:sp>
      <p:pic>
        <p:nvPicPr>
          <p:cNvPr id="5" name="Рисунок 4">
            <a:extLst>
              <a:ext uri="{FF2B5EF4-FFF2-40B4-BE49-F238E27FC236}">
                <a16:creationId xmlns:a16="http://schemas.microsoft.com/office/drawing/2014/main" id="{2E5F22D4-DCAE-42DB-8733-C7672B0A2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476672"/>
            <a:ext cx="7486650" cy="4829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49080"/>
            <a:ext cx="8229600" cy="2304256"/>
          </a:xfrm>
        </p:spPr>
        <p:txBody>
          <a:bodyPr>
            <a:noAutofit/>
          </a:bodyPr>
          <a:lstStyle/>
          <a:p>
            <a:pPr algn="ctr">
              <a:buNone/>
            </a:pPr>
            <a:r>
              <a:rPr lang="ru-RU" sz="2000" dirty="0">
                <a:solidFill>
                  <a:srgbClr val="002060"/>
                </a:solidFill>
              </a:rPr>
              <a:t>В 1871—1875 годах, живя и работая по большей части в Москве, Саврасов участвовал в экспозициях Товарищества передвижных художественных выставок,  в академических выставках. В поисках новых принципов пейзажа он много работал в окрестностях Москвы: в Сокольниках, Фили, </a:t>
            </a:r>
            <a:r>
              <a:rPr lang="ru-RU" sz="2000" dirty="0" err="1">
                <a:solidFill>
                  <a:srgbClr val="002060"/>
                </a:solidFill>
              </a:rPr>
              <a:t>Кунцево</a:t>
            </a:r>
            <a:r>
              <a:rPr lang="ru-RU" sz="2000" dirty="0">
                <a:solidFill>
                  <a:srgbClr val="002060"/>
                </a:solidFill>
              </a:rPr>
              <a:t>, </a:t>
            </a:r>
            <a:r>
              <a:rPr lang="ru-RU" sz="2000" dirty="0" err="1">
                <a:solidFill>
                  <a:srgbClr val="002060"/>
                </a:solidFill>
              </a:rPr>
              <a:t>Строгино</a:t>
            </a:r>
            <a:r>
              <a:rPr lang="ru-RU" sz="2000" dirty="0">
                <a:solidFill>
                  <a:srgbClr val="002060"/>
                </a:solidFill>
              </a:rPr>
              <a:t>, выезжал в северные губернии России, в Поволжье. В этот период появились следующие его картины: «Разлив Волги под Ярославлем»</a:t>
            </a:r>
          </a:p>
        </p:txBody>
      </p:sp>
      <p:pic>
        <p:nvPicPr>
          <p:cNvPr id="5" name="Рисунок 4">
            <a:extLst>
              <a:ext uri="{FF2B5EF4-FFF2-40B4-BE49-F238E27FC236}">
                <a16:creationId xmlns:a16="http://schemas.microsoft.com/office/drawing/2014/main" id="{E75956B4-BB24-4E28-A557-28410B57C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6" y="332656"/>
            <a:ext cx="7851648" cy="35966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45224"/>
            <a:ext cx="8229600" cy="680939"/>
          </a:xfrm>
        </p:spPr>
        <p:txBody>
          <a:bodyPr>
            <a:normAutofit/>
          </a:bodyPr>
          <a:lstStyle/>
          <a:p>
            <a:pPr algn="ctr">
              <a:buNone/>
            </a:pPr>
            <a:r>
              <a:rPr lang="ru-RU" dirty="0">
                <a:solidFill>
                  <a:srgbClr val="002060"/>
                </a:solidFill>
              </a:rPr>
              <a:t>«Радуга» </a:t>
            </a:r>
          </a:p>
        </p:txBody>
      </p:sp>
      <p:pic>
        <p:nvPicPr>
          <p:cNvPr id="5" name="Рисунок 4">
            <a:extLst>
              <a:ext uri="{FF2B5EF4-FFF2-40B4-BE49-F238E27FC236}">
                <a16:creationId xmlns:a16="http://schemas.microsoft.com/office/drawing/2014/main" id="{E1738EA6-5879-4CB9-88D7-5BCB0594A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2656"/>
            <a:ext cx="7848600" cy="4972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229200"/>
            <a:ext cx="8229600" cy="1296144"/>
          </a:xfrm>
        </p:spPr>
        <p:txBody>
          <a:bodyPr>
            <a:noAutofit/>
          </a:bodyPr>
          <a:lstStyle/>
          <a:p>
            <a:pPr algn="ctr">
              <a:buNone/>
            </a:pPr>
            <a:r>
              <a:rPr lang="ru-RU" sz="2000" dirty="0">
                <a:solidFill>
                  <a:srgbClr val="002060"/>
                </a:solidFill>
              </a:rPr>
              <a:t>И самая знаменитая картина «Грачи прилетели». Наверно, это самая вдохновенная картина Алексея Кондратьевича </a:t>
            </a:r>
            <a:r>
              <a:rPr lang="ru-RU" sz="2000" dirty="0" err="1">
                <a:solidFill>
                  <a:srgbClr val="002060"/>
                </a:solidFill>
              </a:rPr>
              <a:t>Саврасова</a:t>
            </a:r>
            <a:r>
              <a:rPr lang="ru-RU" sz="2000" dirty="0">
                <a:solidFill>
                  <a:srgbClr val="002060"/>
                </a:solidFill>
              </a:rPr>
              <a:t>, она была написана в Поволжье во время пребывания художника вместе с семьей  в  Ярославле.</a:t>
            </a:r>
          </a:p>
        </p:txBody>
      </p:sp>
      <p:pic>
        <p:nvPicPr>
          <p:cNvPr id="5" name="Рисунок 4">
            <a:extLst>
              <a:ext uri="{FF2B5EF4-FFF2-40B4-BE49-F238E27FC236}">
                <a16:creationId xmlns:a16="http://schemas.microsoft.com/office/drawing/2014/main" id="{E4A41065-5196-4CC5-A0A4-ECB006426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24111"/>
            <a:ext cx="5905500" cy="4752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653136"/>
            <a:ext cx="8229600" cy="1872208"/>
          </a:xfrm>
        </p:spPr>
        <p:txBody>
          <a:bodyPr>
            <a:normAutofit fontScale="92500" lnSpcReduction="10000"/>
          </a:bodyPr>
          <a:lstStyle/>
          <a:p>
            <a:pPr algn="ctr">
              <a:buNone/>
            </a:pPr>
            <a:r>
              <a:rPr lang="ru-RU" dirty="0">
                <a:solidFill>
                  <a:srgbClr val="002060"/>
                </a:solidFill>
              </a:rPr>
              <a:t>Мы видим голые берёзы, сугробы и кустики, почерневшая под мокрым снегом крыша церквушки, начинающая просматриваться под тающим  снегом  земля на пашне и птицы — и на ветках берёз, на пашне, на сугробах. Всё свидетельствует о пробуждении природы. Весна с её высоким светло-голубым небом, с мокрым ветром, сдувающим снег, без солнечных лучей теплом  приходит на эту землю. А воздух! Только Саврасов мог так писать воздух!</a:t>
            </a:r>
          </a:p>
        </p:txBody>
      </p:sp>
      <p:pic>
        <p:nvPicPr>
          <p:cNvPr id="5" name="Рисунок 4">
            <a:extLst>
              <a:ext uri="{FF2B5EF4-FFF2-40B4-BE49-F238E27FC236}">
                <a16:creationId xmlns:a16="http://schemas.microsoft.com/office/drawing/2014/main" id="{62FFEFAB-C014-4591-85E3-BBF20CE6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497" y="260648"/>
            <a:ext cx="5257006" cy="42310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09120"/>
            <a:ext cx="8229600" cy="2088232"/>
          </a:xfrm>
        </p:spPr>
        <p:txBody>
          <a:bodyPr>
            <a:normAutofit/>
          </a:bodyPr>
          <a:lstStyle/>
          <a:p>
            <a:pPr algn="ctr">
              <a:buNone/>
            </a:pPr>
            <a:r>
              <a:rPr lang="ru-RU" dirty="0">
                <a:solidFill>
                  <a:srgbClr val="002060"/>
                </a:solidFill>
              </a:rPr>
              <a:t>Последние годы жизни художник провёл в нужде. Умер Алексей Кондратьевич Саврасов в 1897 году. Но до нас дошли его замечательные картины. Отличительной чертой творчества </a:t>
            </a:r>
            <a:r>
              <a:rPr lang="ru-RU" dirty="0" err="1">
                <a:solidFill>
                  <a:srgbClr val="002060"/>
                </a:solidFill>
              </a:rPr>
              <a:t>Саврасова</a:t>
            </a:r>
            <a:r>
              <a:rPr lang="ru-RU" dirty="0">
                <a:solidFill>
                  <a:srgbClr val="002060"/>
                </a:solidFill>
              </a:rPr>
              <a:t> было самобытное понимание русского пейзажа, он среди повседневного умел найти такое, что зрителям до него было не знакомо. Он смог заставить этой красотой восхищаться до сих  пор. Это картина «Весна. Огороды.»</a:t>
            </a:r>
          </a:p>
          <a:p>
            <a:pPr algn="ctr">
              <a:buNone/>
            </a:pPr>
            <a:endParaRPr lang="ru-RU" dirty="0"/>
          </a:p>
        </p:txBody>
      </p:sp>
      <p:pic>
        <p:nvPicPr>
          <p:cNvPr id="5" name="Рисунок 4">
            <a:extLst>
              <a:ext uri="{FF2B5EF4-FFF2-40B4-BE49-F238E27FC236}">
                <a16:creationId xmlns:a16="http://schemas.microsoft.com/office/drawing/2014/main" id="{878703FC-D8BB-44AD-9785-2F09B06A1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10" y="332656"/>
            <a:ext cx="8210550" cy="3886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199" y="4869160"/>
            <a:ext cx="8229600" cy="824955"/>
          </a:xfrm>
        </p:spPr>
        <p:txBody>
          <a:bodyPr/>
          <a:lstStyle/>
          <a:p>
            <a:pPr algn="ctr">
              <a:buNone/>
            </a:pPr>
            <a:r>
              <a:rPr lang="ru-RU" dirty="0">
                <a:solidFill>
                  <a:srgbClr val="002060"/>
                </a:solidFill>
              </a:rPr>
              <a:t>«Проселок»</a:t>
            </a:r>
          </a:p>
        </p:txBody>
      </p:sp>
      <p:pic>
        <p:nvPicPr>
          <p:cNvPr id="5" name="Рисунок 4">
            <a:extLst>
              <a:ext uri="{FF2B5EF4-FFF2-40B4-BE49-F238E27FC236}">
                <a16:creationId xmlns:a16="http://schemas.microsoft.com/office/drawing/2014/main" id="{9046C9F6-7B83-422C-88F4-CC7A88779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7" y="620688"/>
            <a:ext cx="6981825" cy="41052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941168"/>
            <a:ext cx="8229600" cy="1008112"/>
          </a:xfrm>
        </p:spPr>
        <p:txBody>
          <a:bodyPr>
            <a:normAutofit/>
          </a:bodyPr>
          <a:lstStyle/>
          <a:p>
            <a:pPr algn="ctr">
              <a:buNone/>
            </a:pPr>
            <a:r>
              <a:rPr lang="ru-RU" dirty="0">
                <a:solidFill>
                  <a:srgbClr val="002060"/>
                </a:solidFill>
              </a:rPr>
              <a:t>«Печерский монастырь под Нижним Новгородом»</a:t>
            </a:r>
          </a:p>
        </p:txBody>
      </p:sp>
      <p:pic>
        <p:nvPicPr>
          <p:cNvPr id="5" name="Рисунок 4">
            <a:extLst>
              <a:ext uri="{FF2B5EF4-FFF2-40B4-BE49-F238E27FC236}">
                <a16:creationId xmlns:a16="http://schemas.microsoft.com/office/drawing/2014/main" id="{00B9CD0E-EE28-49FF-8B77-125D185F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76672"/>
            <a:ext cx="8058150" cy="4171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772816"/>
            <a:ext cx="2304256" cy="1224136"/>
          </a:xfrm>
        </p:spPr>
        <p:txBody>
          <a:bodyPr/>
          <a:lstStyle/>
          <a:p>
            <a:endParaRPr lang="ru-RU" dirty="0"/>
          </a:p>
        </p:txBody>
      </p:sp>
      <p:sp>
        <p:nvSpPr>
          <p:cNvPr id="3" name="Содержимое 2"/>
          <p:cNvSpPr>
            <a:spLocks noGrp="1"/>
          </p:cNvSpPr>
          <p:nvPr>
            <p:ph idx="1"/>
          </p:nvPr>
        </p:nvSpPr>
        <p:spPr>
          <a:xfrm>
            <a:off x="457200" y="4293096"/>
            <a:ext cx="8229600" cy="2304256"/>
          </a:xfrm>
        </p:spPr>
        <p:txBody>
          <a:bodyPr>
            <a:normAutofit fontScale="92500" lnSpcReduction="20000"/>
          </a:bodyPr>
          <a:lstStyle/>
          <a:p>
            <a:pPr algn="ctr">
              <a:buNone/>
            </a:pPr>
            <a:r>
              <a:rPr lang="ru-RU" dirty="0">
                <a:solidFill>
                  <a:srgbClr val="002060"/>
                </a:solidFill>
              </a:rPr>
              <a:t>Алексей Кондратьевич Саврасов  — русский художник-пейзажист, член-учредитель Товарищества передвижников, автор самого известного для большинства людей пейзажа «Грачи прилетели».</a:t>
            </a:r>
          </a:p>
          <a:p>
            <a:pPr algn="ctr">
              <a:buNone/>
            </a:pPr>
            <a:r>
              <a:rPr lang="ru-RU" dirty="0">
                <a:solidFill>
                  <a:srgbClr val="002060"/>
                </a:solidFill>
              </a:rPr>
              <a:t> Родился 12 (24) мая 1830 года в Москве, в семье купца.</a:t>
            </a:r>
          </a:p>
          <a:p>
            <a:pPr algn="ctr">
              <a:buNone/>
            </a:pPr>
            <a:r>
              <a:rPr lang="ru-RU" dirty="0">
                <a:solidFill>
                  <a:srgbClr val="002060"/>
                </a:solidFill>
              </a:rPr>
              <a:t> В ранней юности у будущего художника обнаружились способности к живописи. Вопреки желанию отца мальчик в 1844 году поступил в Московское училище живописи и ваяния. Во время обучения, в 1850 году им была выполнена картина «Камень в лесу у Разлива», которую искусствоведы считают несколько неуклюжей по композиции.</a:t>
            </a:r>
          </a:p>
        </p:txBody>
      </p:sp>
      <p:pic>
        <p:nvPicPr>
          <p:cNvPr id="6" name="Рисунок 5">
            <a:extLst>
              <a:ext uri="{FF2B5EF4-FFF2-40B4-BE49-F238E27FC236}">
                <a16:creationId xmlns:a16="http://schemas.microsoft.com/office/drawing/2014/main" id="{B7D24C40-C154-4EE3-A1E1-5B7865504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31" y="332656"/>
            <a:ext cx="6833937" cy="37634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1484784"/>
            <a:ext cx="2376264" cy="1584176"/>
          </a:xfrm>
        </p:spPr>
        <p:txBody>
          <a:bodyPr/>
          <a:lstStyle/>
          <a:p>
            <a:endParaRPr lang="ru-RU" dirty="0"/>
          </a:p>
        </p:txBody>
      </p:sp>
      <p:sp>
        <p:nvSpPr>
          <p:cNvPr id="3" name="Содержимое 2"/>
          <p:cNvSpPr>
            <a:spLocks noGrp="1"/>
          </p:cNvSpPr>
          <p:nvPr>
            <p:ph idx="1"/>
          </p:nvPr>
        </p:nvSpPr>
        <p:spPr>
          <a:xfrm>
            <a:off x="457200" y="4509120"/>
            <a:ext cx="8229600" cy="1944216"/>
          </a:xfrm>
        </p:spPr>
        <p:txBody>
          <a:bodyPr>
            <a:normAutofit/>
          </a:bodyPr>
          <a:lstStyle/>
          <a:p>
            <a:pPr algn="ctr">
              <a:buNone/>
            </a:pPr>
            <a:r>
              <a:rPr lang="ru-RU" dirty="0">
                <a:solidFill>
                  <a:srgbClr val="002060"/>
                </a:solidFill>
              </a:rPr>
              <a:t>Известным имя Саврасова сделала работа «Вид на Кремль от Крымского моста в ненастную погоду», выполненная в 1851 году. По мнению искусствоведов, художник передал момент чрезвычайно верно и жизненно. Видишь движение туч и слышишь шум ветвей дерева и замотавшейся травы — быть ливню.</a:t>
            </a:r>
          </a:p>
        </p:txBody>
      </p:sp>
      <p:pic>
        <p:nvPicPr>
          <p:cNvPr id="6" name="Рисунок 5">
            <a:extLst>
              <a:ext uri="{FF2B5EF4-FFF2-40B4-BE49-F238E27FC236}">
                <a16:creationId xmlns:a16="http://schemas.microsoft.com/office/drawing/2014/main" id="{7A11D778-E5EE-4BE0-A0D0-C8A48F2AD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96" y="289255"/>
            <a:ext cx="7623208" cy="39752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1641" y="4976603"/>
            <a:ext cx="8229600" cy="1224136"/>
          </a:xfrm>
        </p:spPr>
        <p:txBody>
          <a:bodyPr>
            <a:normAutofit/>
          </a:bodyPr>
          <a:lstStyle/>
          <a:p>
            <a:pPr algn="ctr">
              <a:buNone/>
            </a:pPr>
            <a:r>
              <a:rPr lang="ru-RU" dirty="0">
                <a:solidFill>
                  <a:srgbClr val="002060"/>
                </a:solidFill>
              </a:rPr>
              <a:t>В 1852 году после поездки по южным губерниям России он написал картины «Степь днем» и «Рассвет в степи».</a:t>
            </a:r>
          </a:p>
        </p:txBody>
      </p:sp>
      <p:pic>
        <p:nvPicPr>
          <p:cNvPr id="6" name="Рисунок 5">
            <a:extLst>
              <a:ext uri="{FF2B5EF4-FFF2-40B4-BE49-F238E27FC236}">
                <a16:creationId xmlns:a16="http://schemas.microsoft.com/office/drawing/2014/main" id="{C1BF2FA5-C13E-45CF-B725-0C03057EB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03916"/>
            <a:ext cx="3878981" cy="3753853"/>
          </a:xfrm>
          <a:prstGeom prst="rect">
            <a:avLst/>
          </a:prstGeom>
        </p:spPr>
      </p:pic>
      <p:pic>
        <p:nvPicPr>
          <p:cNvPr id="9" name="Рисунок 8">
            <a:extLst>
              <a:ext uri="{FF2B5EF4-FFF2-40B4-BE49-F238E27FC236}">
                <a16:creationId xmlns:a16="http://schemas.microsoft.com/office/drawing/2014/main" id="{2F6E7208-70D4-4045-B6B0-590959D82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659" y="803916"/>
            <a:ext cx="3744227" cy="37538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869160"/>
            <a:ext cx="8229600" cy="1584176"/>
          </a:xfrm>
        </p:spPr>
        <p:txBody>
          <a:bodyPr>
            <a:normAutofit/>
          </a:bodyPr>
          <a:lstStyle/>
          <a:p>
            <a:pPr algn="ctr">
              <a:buNone/>
            </a:pPr>
            <a:r>
              <a:rPr lang="ru-RU" dirty="0">
                <a:solidFill>
                  <a:srgbClr val="002060"/>
                </a:solidFill>
              </a:rPr>
              <a:t>Летом 1854 года, в год окончания училища, Саврасов написал две картины, которые показал на осенней выставке Академии художеств: «Вид в окрестностях Ораниенбаума» и «Морской берег в окрестностях Ораниенбаума». За них ему было присвоено звание академика.</a:t>
            </a:r>
          </a:p>
        </p:txBody>
      </p:sp>
      <p:pic>
        <p:nvPicPr>
          <p:cNvPr id="5" name="Рисунок 4">
            <a:extLst>
              <a:ext uri="{FF2B5EF4-FFF2-40B4-BE49-F238E27FC236}">
                <a16:creationId xmlns:a16="http://schemas.microsoft.com/office/drawing/2014/main" id="{AEFEC4BF-241C-4E40-B7E1-FFF73AD41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88" y="399245"/>
            <a:ext cx="4171950" cy="4181475"/>
          </a:xfrm>
          <a:prstGeom prst="rect">
            <a:avLst/>
          </a:prstGeom>
        </p:spPr>
      </p:pic>
      <p:pic>
        <p:nvPicPr>
          <p:cNvPr id="7" name="Рисунок 6">
            <a:extLst>
              <a:ext uri="{FF2B5EF4-FFF2-40B4-BE49-F238E27FC236}">
                <a16:creationId xmlns:a16="http://schemas.microsoft.com/office/drawing/2014/main" id="{CBEDD755-08E3-436F-8F38-8FE403166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837" y="399245"/>
            <a:ext cx="4029075" cy="4181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941168"/>
            <a:ext cx="8229600" cy="1512168"/>
          </a:xfrm>
        </p:spPr>
        <p:txBody>
          <a:bodyPr>
            <a:normAutofit/>
          </a:bodyPr>
          <a:lstStyle/>
          <a:p>
            <a:pPr algn="ctr">
              <a:buNone/>
            </a:pPr>
            <a:r>
              <a:rPr lang="ru-RU" dirty="0">
                <a:solidFill>
                  <a:srgbClr val="002060"/>
                </a:solidFill>
              </a:rPr>
              <a:t>В 1858 году Саврасов стал руководителем пейзажного класса училища живописи и ваяния. В следующем году был написан «Пейзаж с рекой и рыбаком», один из лучших пейзажей Саврасова.</a:t>
            </a:r>
          </a:p>
        </p:txBody>
      </p:sp>
      <p:pic>
        <p:nvPicPr>
          <p:cNvPr id="5" name="Рисунок 4">
            <a:extLst>
              <a:ext uri="{FF2B5EF4-FFF2-40B4-BE49-F238E27FC236}">
                <a16:creationId xmlns:a16="http://schemas.microsoft.com/office/drawing/2014/main" id="{40575117-89F0-4218-992C-FC82E40DD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332656"/>
            <a:ext cx="7639050" cy="4324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93096"/>
            <a:ext cx="8229600" cy="2232248"/>
          </a:xfrm>
        </p:spPr>
        <p:txBody>
          <a:bodyPr>
            <a:noAutofit/>
          </a:bodyPr>
          <a:lstStyle/>
          <a:p>
            <a:pPr algn="ctr">
              <a:buNone/>
            </a:pPr>
            <a:r>
              <a:rPr lang="ru-RU" sz="1600" dirty="0">
                <a:solidFill>
                  <a:srgbClr val="002060"/>
                </a:solidFill>
              </a:rPr>
              <a:t>Об этой картине я расскажу подробнее. Художник изображает берег Москвы-реки. На картине летнее утро. Кажется, что день будет жарким, но пока еще показаны утренняя свежесть и прохлада. Береговая полоса на переднем плане сильно затемнена, а дальше желтеет в лучах восходящего солнца полоса речного песка.</a:t>
            </a:r>
          </a:p>
          <a:p>
            <a:pPr algn="ctr">
              <a:buNone/>
            </a:pPr>
            <a:r>
              <a:rPr lang="ru-RU" sz="1600" dirty="0">
                <a:solidFill>
                  <a:srgbClr val="002060"/>
                </a:solidFill>
              </a:rPr>
              <a:t>На левой стороне картины изображен поросший деревьями берег. Широкий изгиб реки со спокойной гладью. В воде отражаются темно-зеленые деревья, растущие на краю обрыва. Справа виден противоположный берег из холмов и необъятные дали леса. В небе шапками застыли облака. Пронизанное светом пространство картины насыщено воздухом.</a:t>
            </a:r>
          </a:p>
        </p:txBody>
      </p:sp>
      <p:pic>
        <p:nvPicPr>
          <p:cNvPr id="5" name="Рисунок 4">
            <a:extLst>
              <a:ext uri="{FF2B5EF4-FFF2-40B4-BE49-F238E27FC236}">
                <a16:creationId xmlns:a16="http://schemas.microsoft.com/office/drawing/2014/main" id="{F06AA87A-54AC-4172-BF1C-090A179DC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539" y="332656"/>
            <a:ext cx="6486922" cy="36721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21088"/>
            <a:ext cx="8229600" cy="2088232"/>
          </a:xfrm>
        </p:spPr>
        <p:txBody>
          <a:bodyPr>
            <a:noAutofit/>
          </a:bodyPr>
          <a:lstStyle/>
          <a:p>
            <a:pPr algn="ctr">
              <a:buNone/>
            </a:pPr>
            <a:r>
              <a:rPr lang="ru-RU" sz="1800" dirty="0">
                <a:solidFill>
                  <a:srgbClr val="002060"/>
                </a:solidFill>
              </a:rPr>
              <a:t>Одинокая фигура человека – рыбака с сетями – среди бескрайнего раздолья речного простора выражает спокойствие и показывает преобладание природы над суетным миром людей. Движения рыбака не нарушают покоя реки и небес, отраженных в ней. Все замерло ранним утром, и даже солнца еще не видно. </a:t>
            </a:r>
          </a:p>
          <a:p>
            <a:pPr algn="ctr">
              <a:buNone/>
            </a:pPr>
            <a:r>
              <a:rPr lang="ru-RU" sz="1800" dirty="0">
                <a:solidFill>
                  <a:srgbClr val="002060"/>
                </a:solidFill>
              </a:rPr>
              <a:t>Картина легко воспринимается благодаря светлым тонам и гармоничному  подбору красок. Эта картина – самый яркий пример того, за что Саврасов считается «отцом» русского лирического пейзажа.</a:t>
            </a:r>
          </a:p>
        </p:txBody>
      </p:sp>
      <p:pic>
        <p:nvPicPr>
          <p:cNvPr id="5" name="Рисунок 4">
            <a:extLst>
              <a:ext uri="{FF2B5EF4-FFF2-40B4-BE49-F238E27FC236}">
                <a16:creationId xmlns:a16="http://schemas.microsoft.com/office/drawing/2014/main" id="{56F1B5BC-9A00-4E42-8DAA-E73600783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595" y="332656"/>
            <a:ext cx="6840810" cy="3752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437112"/>
            <a:ext cx="8229600" cy="2016224"/>
          </a:xfrm>
        </p:spPr>
        <p:txBody>
          <a:bodyPr>
            <a:normAutofit/>
          </a:bodyPr>
          <a:lstStyle/>
          <a:p>
            <a:pPr algn="ctr">
              <a:buNone/>
            </a:pPr>
            <a:r>
              <a:rPr lang="ru-RU" dirty="0">
                <a:solidFill>
                  <a:srgbClr val="002060"/>
                </a:solidFill>
              </a:rPr>
              <a:t>В 1860 году Саврасов участвовал в первой выставке, организованной Московским обществом любителей художеств. </a:t>
            </a:r>
          </a:p>
          <a:p>
            <a:pPr algn="ctr">
              <a:buNone/>
            </a:pPr>
            <a:r>
              <a:rPr lang="ru-RU" dirty="0">
                <a:solidFill>
                  <a:srgbClr val="002060"/>
                </a:solidFill>
              </a:rPr>
              <a:t> В 1862 году он путешествовал за границей: был на всемирной выставке в Лондоне, посетил Францию, Швейцарию, Германию.</a:t>
            </a:r>
          </a:p>
          <a:p>
            <a:pPr algn="ctr">
              <a:buNone/>
            </a:pPr>
            <a:r>
              <a:rPr lang="ru-RU" dirty="0">
                <a:solidFill>
                  <a:srgbClr val="002060"/>
                </a:solidFill>
              </a:rPr>
              <a:t>  А. К. Саврасов работал над созданием учебника рисования, куда вошли его русские пейзажи. В 1867 году он написал картину «Сельский вид».</a:t>
            </a:r>
          </a:p>
        </p:txBody>
      </p:sp>
      <p:pic>
        <p:nvPicPr>
          <p:cNvPr id="5" name="Рисунок 4">
            <a:extLst>
              <a:ext uri="{FF2B5EF4-FFF2-40B4-BE49-F238E27FC236}">
                <a16:creationId xmlns:a16="http://schemas.microsoft.com/office/drawing/2014/main" id="{09858890-4D17-4D2F-9C3A-BCB2260F5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0648"/>
            <a:ext cx="7620000" cy="3962400"/>
          </a:xfrm>
          <a:prstGeom prst="rect">
            <a:avLst/>
          </a:prstGeom>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142</TotalTime>
  <Words>766</Words>
  <Application>Microsoft Office PowerPoint</Application>
  <PresentationFormat>Экран (4:3)</PresentationFormat>
  <Paragraphs>24</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Trebuchet MS</vt:lpstr>
      <vt:lpstr>Wingdings 3</vt:lpstr>
      <vt:lpstr>Аспект</vt:lpstr>
      <vt:lpstr>Алексей Кондратьевич Саврасов 195 лет со дня рождения художника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Алексей Кондратьевич Саврасов</dc:title>
  <dc:creator>acer</dc:creator>
  <cp:lastModifiedBy>Библиотека</cp:lastModifiedBy>
  <cp:revision>54</cp:revision>
  <dcterms:created xsi:type="dcterms:W3CDTF">2016-12-02T16:33:54Z</dcterms:created>
  <dcterms:modified xsi:type="dcterms:W3CDTF">2025-05-12T07:04:59Z</dcterms:modified>
</cp:coreProperties>
</file>