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8" r:id="rId9"/>
    <p:sldId id="269" r:id="rId10"/>
    <p:sldId id="272" r:id="rId11"/>
    <p:sldId id="277" r:id="rId12"/>
    <p:sldId id="270" r:id="rId13"/>
    <p:sldId id="274" r:id="rId14"/>
    <p:sldId id="275" r:id="rId15"/>
    <p:sldId id="276" r:id="rId16"/>
    <p:sldId id="278" r:id="rId17"/>
    <p:sldId id="279" r:id="rId18"/>
    <p:sldId id="280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F2391-2722-4531-9D9A-0823EDC9D647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3BED9-5F3D-431D-97C4-E9CB470E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7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Финансовая грамотность – одно из условий, позволяющих добиваться успеха. Заработать деньги сложно, хотя в этом может и повезти, но сохранить их – тоже весьма непростая задача, универсального решения у которой нет. Для начала давайте разберемся, чем финансово грамотные люди отличаются от тех, которые ничего не знают о финансах.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/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Финансово грамотные люди: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1.	</a:t>
            </a:r>
            <a:r>
              <a:rPr lang="en-US" b="1"/>
              <a:t>Ведут учёт доходов и расходов.</a:t>
            </a:r>
            <a:r>
              <a:rPr lang="en-US"/>
              <a:t> Чтобы оценить свои возможности и запланировать покупку, записывайте информацию обо всех ваших расходах. Подумайте о том, как сделать так, чтобы ваши доходы превышали расходы.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2.	</a:t>
            </a:r>
            <a:r>
              <a:rPr lang="en-US" b="1"/>
              <a:t>Тратят меньше, чем зарабатывают.</a:t>
            </a:r>
            <a:r>
              <a:rPr lang="en-US"/>
              <a:t> Нужно стараться тратить меньше, чем зарабатываешь, а если уж пришлось взять в долг – точно просчитать, что сможешь вернуть его вовремя и в полном объёме.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3.	</a:t>
            </a:r>
            <a:r>
              <a:rPr lang="en-US" b="1"/>
              <a:t>Знают свои права.</a:t>
            </a:r>
            <a:r>
              <a:rPr lang="en-US"/>
              <a:t> Вы всегда должны знать, куда обратиться за помощью, если ваши права были нарушены. Например, с вашими деньгами совершили незаконные действия или вам навязывают покупку финансовых услуг. Кроме того, если вы знаете свои права, то риск, что вас обманут, значительно снижается.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4.	</a:t>
            </a:r>
            <a:r>
              <a:rPr lang="en-US" b="1"/>
              <a:t>Имеют сбережения.</a:t>
            </a:r>
            <a:r>
              <a:rPr lang="en-US"/>
              <a:t> В жизни случаются ситуации, когда вам могут понадобиться накопленные деньги (финансовая подушка безопасности): поступление в вуз, увольнение с работы, больничный и т.д. Это не всегда просто сделать, но вы должны стараться откладывать деньги уже сейчас – они могут вам пригодиться.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5.	</a:t>
            </a:r>
            <a:r>
              <a:rPr lang="en-US" b="1"/>
              <a:t>Владеют информацией.</a:t>
            </a:r>
            <a:r>
              <a:rPr lang="en-US"/>
              <a:t> Вы должны знать о том, где можно получить полезную и достоверную информацию о финансовых услугах и инструментах, уметь анализировать её.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6.	</a:t>
            </a:r>
            <a:r>
              <a:rPr lang="en-US" b="1"/>
              <a:t>Умеют выбирать финансовые услуги.</a:t>
            </a:r>
            <a:r>
              <a:rPr lang="en-US"/>
              <a:t> Прежде чем выбрать услугу, необходимо проверить надёжность компании, которая её предлагает. Работайте только с теми компаниями, которые имеют лицензию и внесены в государственный реестр. Сравнивайте условия, предлагаемые различными компаниями, выбирайте наиболее оптимальный вариант.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152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616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556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407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Чтобы понять, как управлять своими доходами и расходами, давайте посмотрим, как распоряжаются деньгами взрослые.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u="sng">
                <a:solidFill>
                  <a:schemeClr val="dk1"/>
                </a:solidFill>
              </a:rPr>
              <a:t>Интерактивный вопрос:</a:t>
            </a:r>
            <a:r>
              <a:rPr lang="en-US">
                <a:solidFill>
                  <a:schemeClr val="dk1"/>
                </a:solidFill>
              </a:rPr>
              <a:t> А на что тратите деньги вы? Вам хватает на все «хотелки»?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Наверняка вы уже замечали, что нам всегда хочется чего-нибудь нового: смартфон, велосипед, модные джинсы, лонгборд. Но, к сожалению, денег хватает далеко не на все наши желания и мечты.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u="sng">
                <a:solidFill>
                  <a:schemeClr val="dk1"/>
                </a:solidFill>
              </a:rPr>
              <a:t>Интерактивный вопрос:</a:t>
            </a:r>
            <a:r>
              <a:rPr lang="en-US">
                <a:solidFill>
                  <a:schemeClr val="dk1"/>
                </a:solidFill>
              </a:rPr>
              <a:t> Что же делать в такой ситуации?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Важно расставлять приоритеты и планировать значимую покупку заранее. </a:t>
            </a:r>
          </a:p>
        </p:txBody>
      </p:sp>
    </p:spTree>
    <p:extLst>
      <p:ext uri="{BB962C8B-B14F-4D97-AF65-F5344CB8AC3E}">
        <p14:creationId xmlns:p14="http://schemas.microsoft.com/office/powerpoint/2010/main" val="151545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Итак, цель определена. Теперь давайте разберёмся, с чего необходимо начинать планирование желанной покупки, или как составить личный финансовый план.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Личный финансовый план - это план действий, который поможет вам накопить или заработать деньги на желанную вещь (цель).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u="sng">
                <a:solidFill>
                  <a:schemeClr val="dk1"/>
                </a:solidFill>
              </a:rPr>
              <a:t>Интерактивный вопрос:</a:t>
            </a:r>
            <a:r>
              <a:rPr lang="en-US">
                <a:solidFill>
                  <a:schemeClr val="dk1"/>
                </a:solidFill>
              </a:rPr>
              <a:t> Вы пытались вести учёт ваших карманных денег?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Что такое финансовая цель? Сумма денег, необходимая для осуществления задуманного. Теперь давайте поймём, что нам необходимо сделать, чтобы приблизиться к своей цели? (Далее перечисляем этапы планирования, указанные на слайде.)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52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Давайте рассмотрим простой пример личного финансового плана. Задумывались ли вы когда-нибудь, что было бы, если бы вы тратили только часть карманных денег, а остаток откладывали – копили? Предположим, что каждый день вы получаете 100 рублей (сумма может быть разной, в зависимости от уровня школы). Тратьте 50 рублей, а оставшиеся 50 – откладывайте. За 5 дней учебной недели вы накопите 250 рублей. За 4 недели у вас накопится 1 000 рублей. За 9 месяцев учебного года у вас будет 9 000 рублей. Достаточная сумма для покупки, например, электронной книги (в зависимости от уровня школы предметы могут меняться). Может быть  и ещё больше. Например, если вы получаете подарки деньгами. Сложив те суммы, которые мы с вами видим в таблице, мы получаем 15 000 свободных денег, которые можем потратить на свою цель или продолжить копить. Заметьте, мы не выпрашиваем у родителей купить нам какую-либо вещь, мы можем сделать это сами, исходя из наших накоплений.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u="sng">
                <a:solidFill>
                  <a:schemeClr val="dk1"/>
                </a:solidFill>
              </a:rPr>
              <a:t>Интерактивный вопрос</a:t>
            </a:r>
            <a:r>
              <a:rPr lang="en-US">
                <a:solidFill>
                  <a:schemeClr val="dk1"/>
                </a:solidFill>
              </a:rPr>
              <a:t>: А если покупать нам ничего не нужно, то что же нам делать с накопленными деньгами – держать их под подушкой?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Помимо покупки нужной вещи, мы также можем заставить деньги немного поработать.</a:t>
            </a:r>
          </a:p>
        </p:txBody>
      </p:sp>
    </p:spTree>
    <p:extLst>
      <p:ext uri="{BB962C8B-B14F-4D97-AF65-F5344CB8AC3E}">
        <p14:creationId xmlns:p14="http://schemas.microsoft.com/office/powerpoint/2010/main" val="87871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918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313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428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56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149080"/>
            <a:ext cx="61579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ФИНАНСОВАЯ 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ГРАМОТНОСТЬ – ЗАЛОГ УСПЕХА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6609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8771384" y="6454768"/>
            <a:ext cx="372616" cy="30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no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ru-RU" b="1" kern="0">
                <a:solidFill>
                  <a:srgbClr val="FFFFFF"/>
                </a:solidFill>
                <a:latin typeface="Proxima Nova Rg" panose="02000506030000020004" pitchFamily="2" charset="0"/>
                <a:cs typeface="Arial"/>
                <a:sym typeface="Arial"/>
              </a:rPr>
              <a:pPr defTabSz="493227">
                <a:buClr>
                  <a:srgbClr val="000000"/>
                </a:buClr>
                <a:buSzPts val="1400"/>
                <a:defRPr/>
              </a:pPr>
              <a:t>10</a:t>
            </a:fld>
            <a:endParaRPr b="1" kern="0" dirty="0">
              <a:solidFill>
                <a:srgbClr val="FFFFFF"/>
              </a:solidFill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48168" y="785795"/>
            <a:ext cx="8267235" cy="48789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76883" tIns="38431" rIns="76883" bIns="38431" anchor="t" anchorCtr="0">
            <a:spAutoFit/>
          </a:bodyPr>
          <a:lstStyle/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400" b="1" kern="0" dirty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Сбалансированность семейного бюджета</a:t>
            </a:r>
          </a:p>
          <a:p>
            <a:pPr algn="ctr" defTabSz="493227">
              <a:buClr>
                <a:srgbClr val="000000"/>
              </a:buClr>
              <a:buSzPts val="1400"/>
              <a:defRPr/>
            </a:pPr>
            <a:endParaRPr lang="ru-RU" sz="2400" b="1" kern="0" dirty="0"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Доходы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&gt;</a:t>
            </a:r>
            <a: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Расходы </a:t>
            </a:r>
            <a: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– профицит бюджета</a:t>
            </a:r>
          </a:p>
          <a:p>
            <a:pPr algn="ctr" defTabSz="493227">
              <a:buClr>
                <a:srgbClr val="000000"/>
              </a:buClr>
              <a:buSzPts val="1400"/>
              <a:defRPr/>
            </a:pPr>
            <a:endParaRPr lang="ru-RU" sz="2400" kern="0" dirty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Доходы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&lt;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Расходы  </a:t>
            </a:r>
            <a:r>
              <a:rPr lang="ru-RU" sz="2400" dirty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– дефицит бюджета</a:t>
            </a:r>
          </a:p>
          <a:p>
            <a:pPr algn="ctr" defTabSz="493227">
              <a:buClr>
                <a:srgbClr val="000000"/>
              </a:buClr>
              <a:buSzPts val="1400"/>
              <a:defRPr/>
            </a:pPr>
            <a:endParaRPr lang="ru-RU" sz="2400" dirty="0"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Доходы = Расходы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– сбалансированный бюджет</a:t>
            </a:r>
          </a:p>
          <a:p>
            <a:pPr algn="ctr" defTabSz="493227">
              <a:buClr>
                <a:srgbClr val="000000"/>
              </a:buClr>
              <a:buSzPts val="1400"/>
              <a:defRPr/>
            </a:pPr>
            <a:endParaRPr lang="ru-RU" sz="2400" dirty="0"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400" dirty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Постоянный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дефицит семейного бюджета ведет к увеличению долгов семьи и снижению уровня жизни, так как часть бюджета идет на погашение долгов и процентов по ним.</a:t>
            </a:r>
            <a:endParaRPr sz="2400" kern="0" dirty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5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48168" y="818332"/>
            <a:ext cx="860448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pPr algn="ctr" defTabSz="493227">
              <a:buClr>
                <a:srgbClr val="000000"/>
              </a:buClr>
              <a:defRPr/>
            </a:pPr>
            <a:r>
              <a:rPr lang="ru-RU" sz="1900" b="1" kern="0" dirty="0">
                <a:solidFill>
                  <a:srgbClr val="000000"/>
                </a:solidFill>
                <a:latin typeface="Arial"/>
                <a:ea typeface="Proxima Nova"/>
                <a:cs typeface="Proxima Nova"/>
                <a:sym typeface="Proxima Nova"/>
              </a:rPr>
              <a:t>Решение заданий по теме «Семейный бюджет»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8771384" y="6454768"/>
            <a:ext cx="372616" cy="30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no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ru-RU" b="1" kern="0">
                <a:solidFill>
                  <a:srgbClr val="FFFFFF"/>
                </a:solidFill>
                <a:latin typeface="Proxima Nova Rg" panose="02000506030000020004" pitchFamily="2" charset="0"/>
                <a:cs typeface="Arial"/>
                <a:sym typeface="Arial"/>
              </a:rPr>
              <a:pPr defTabSz="493227">
                <a:buClr>
                  <a:srgbClr val="000000"/>
                </a:buClr>
                <a:buSzPts val="1400"/>
                <a:defRPr/>
              </a:pPr>
              <a:t>11</a:t>
            </a:fld>
            <a:endParaRPr b="1" kern="0" dirty="0">
              <a:solidFill>
                <a:srgbClr val="FFFFFF"/>
              </a:solidFill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57158" y="1962710"/>
            <a:ext cx="8358246" cy="3955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76883" tIns="38431" rIns="76883" bIns="38431" anchor="t" anchorCtr="0">
            <a:sp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Соотнесите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доходы и расходы каждой семьи с типом бюджета 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dirty="0"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kern="0" dirty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Три семьи Ивановых, Кузнецовых и Сидоровых на встрече обсуждали свои доходы и расходы и думали к какому типу бюджета относится финансовое положение их семей.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kern="0" dirty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	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1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 Семья Ивановых: доходы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&lt;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расходов  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      А. Сбалансированный бюджет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dirty="0"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2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 </a:t>
            </a:r>
            <a:r>
              <a:rPr lang="ru-RU" dirty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Семья Кузнецовых: доходы</a:t>
            </a:r>
            <a:r>
              <a:rPr lang="en-US" dirty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=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расходам     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Б. Профицитный бюджет 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dirty="0"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3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 Семья Сидоровых: доходы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&gt;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расходов           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В. Дефицитный бюджет </a:t>
            </a:r>
            <a:r>
              <a:rPr lang="ru-RU" sz="1500" kern="0" dirty="0">
                <a:solidFill>
                  <a:srgbClr val="000000"/>
                </a:solidFill>
                <a:latin typeface="Arial"/>
                <a:ea typeface="Tahoma"/>
                <a:cs typeface="Tahoma"/>
                <a:sym typeface="Tahoma"/>
              </a:rPr>
              <a:t>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8" y="194908"/>
            <a:ext cx="3365856" cy="38113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4429124" y="4429132"/>
            <a:ext cx="128588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500562" y="5143512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500562" y="4429132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521497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  <a:ea typeface="Proxima Nova"/>
                <a:cs typeface="Proxima Nova"/>
                <a:sym typeface="Proxima Nova"/>
              </a:rPr>
              <a:t>«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ea typeface="Proxima Nova"/>
                <a:cs typeface="Times New Roman" pitchFamily="18" charset="0"/>
                <a:sym typeface="Proxima Nova"/>
              </a:rPr>
              <a:t>Доходы семьи»</a:t>
            </a:r>
            <a:endParaRPr lang="ru-RU" sz="2400" b="1" kern="0" dirty="0">
              <a:solidFill>
                <a:srgbClr val="000000"/>
              </a:solidFill>
              <a:latin typeface="Times New Roman" pitchFamily="18" charset="0"/>
              <a:ea typeface="Proxima Nova"/>
              <a:cs typeface="Times New Roman" pitchFamily="18" charset="0"/>
              <a:sym typeface="Proxima Nov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8001056" cy="4462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Определите общий доход семьи</a:t>
            </a:r>
          </a:p>
          <a:p>
            <a:pPr lvl="0">
              <a:buClr>
                <a:srgbClr val="000000"/>
              </a:buClr>
              <a:buSzPts val="1400"/>
              <a:defRPr/>
            </a:pPr>
            <a:endParaRPr lang="ru-RU" dirty="0" smtClean="0"/>
          </a:p>
          <a:p>
            <a:pPr lvl="0" algn="just">
              <a:buClr>
                <a:srgbClr val="000000"/>
              </a:buClr>
              <a:buSzPts val="1400"/>
              <a:defRPr/>
            </a:pP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Семья Максима живет в вашем регионе. Папа получил заработную плату в размере 35 тысяч рублей и премию за высокие результаты в работе 10 тысяч рублей. Заработная плата мамы составила 28 тысяч рублей. В этом месяце, друзья вернули 20 тысяч рублей, которые брали в долг.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Максима есть младшая сестра, которая ходит а детский сад.</a:t>
            </a:r>
          </a:p>
          <a:p>
            <a:pPr lvl="0" algn="just">
              <a:buClr>
                <a:srgbClr val="000000"/>
              </a:buClr>
              <a:buSzPts val="1400"/>
              <a:defRPr/>
            </a:pPr>
            <a:endParaRPr lang="ru-RU" dirty="0" smtClean="0"/>
          </a:p>
          <a:p>
            <a:pPr lvl="0" algn="just">
              <a:buClr>
                <a:srgbClr val="000000"/>
              </a:buClr>
              <a:buSzPts val="14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Определите средний доход на каждого члена семьи</a:t>
            </a:r>
          </a:p>
          <a:p>
            <a:pPr lvl="0" algn="just">
              <a:buClr>
                <a:srgbClr val="000000"/>
              </a:buClr>
              <a:buSzPts val="1400"/>
              <a:buFontTx/>
              <a:buChar char="-"/>
              <a:defRPr/>
            </a:pPr>
            <a:r>
              <a:rPr lang="ru-RU" sz="2000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Сравните средний доход на каждый члена семьи с величиной прожиточного минимума вашего региона. Сделайте вывод</a:t>
            </a:r>
          </a:p>
          <a:p>
            <a:pPr lvl="0" algn="just">
              <a:buClr>
                <a:srgbClr val="000000"/>
              </a:buClr>
              <a:buSzPts val="1400"/>
              <a:buFontTx/>
              <a:buChar char="-"/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48168" y="818332"/>
            <a:ext cx="860448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pPr algn="ctr" defTabSz="493227">
              <a:buClr>
                <a:srgbClr val="000000"/>
              </a:buClr>
              <a:defRPr/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ea typeface="Proxima Nova"/>
                <a:cs typeface="Times New Roman" pitchFamily="18" charset="0"/>
                <a:sym typeface="Proxima Nova"/>
              </a:rPr>
              <a:t>«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ea typeface="Proxima Nova"/>
                <a:cs typeface="Times New Roman" pitchFamily="18" charset="0"/>
                <a:sym typeface="Proxima Nova"/>
              </a:rPr>
              <a:t>Расходы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ea typeface="Proxima Nova"/>
                <a:cs typeface="Times New Roman" pitchFamily="18" charset="0"/>
                <a:sym typeface="Proxima Nova"/>
              </a:rPr>
              <a:t>человека, семьи»</a:t>
            </a:r>
            <a:endParaRPr lang="ru-RU" sz="2800" b="1" kern="0" dirty="0">
              <a:solidFill>
                <a:srgbClr val="000000"/>
              </a:solidFill>
              <a:latin typeface="Times New Roman" pitchFamily="18" charset="0"/>
              <a:ea typeface="Proxima Nova"/>
              <a:cs typeface="Times New Roman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8771384" y="6454768"/>
            <a:ext cx="372616" cy="30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no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ru-RU" b="1" kern="0">
                <a:solidFill>
                  <a:srgbClr val="FFFFFF"/>
                </a:solidFill>
                <a:latin typeface="Proxima Nova Rg" panose="02000506030000020004" pitchFamily="2" charset="0"/>
                <a:cs typeface="Arial"/>
                <a:sym typeface="Arial"/>
              </a:rPr>
              <a:pPr defTabSz="493227">
                <a:buClr>
                  <a:srgbClr val="000000"/>
                </a:buClr>
                <a:buSzPts val="1400"/>
                <a:defRPr/>
              </a:pPr>
              <a:t>13</a:t>
            </a:fld>
            <a:endParaRPr b="1" kern="0" dirty="0">
              <a:solidFill>
                <a:srgbClr val="FFFFFF"/>
              </a:solidFill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48168" y="1962711"/>
            <a:ext cx="8195797" cy="434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sz="2000" b="1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Личные расходы</a:t>
            </a:r>
            <a:r>
              <a:rPr lang="ru-RU" sz="20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семейные расходы</a:t>
            </a:r>
            <a:r>
              <a:rPr lang="ru-RU" sz="20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) — расходы отдельного человека или семьи (домохозяйства) на приобретение товаров, услуг и осуществление обязательных платежей.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sz="2000" kern="0" dirty="0">
              <a:solidFill>
                <a:srgbClr val="202122"/>
              </a:solidFill>
              <a:highlight>
                <a:srgbClr val="FFFFFF"/>
              </a:highlight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000" b="1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Классификация расходов</a:t>
            </a: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000" kern="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                                         Обязательные</a:t>
            </a:r>
          </a:p>
          <a:p>
            <a:pPr marL="246614" indent="-246614" algn="ctr" defTabSz="493227">
              <a:buClr>
                <a:srgbClr val="000000"/>
              </a:buClr>
              <a:buSzPts val="1400"/>
              <a:buFontTx/>
              <a:buChar char="-"/>
              <a:defRPr/>
            </a:pPr>
            <a:r>
              <a:rPr lang="ru-RU" sz="20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                                     Желательные</a:t>
            </a: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0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                                         Излишние</a:t>
            </a:r>
          </a:p>
          <a:p>
            <a:pPr marL="246614" indent="-246614" algn="ctr" defTabSz="493227">
              <a:buClr>
                <a:srgbClr val="000000"/>
              </a:buClr>
              <a:buSzPts val="1400"/>
              <a:buFontTx/>
              <a:buChar char="-"/>
              <a:defRPr/>
            </a:pPr>
            <a:endParaRPr lang="ru-RU" sz="2000" dirty="0">
              <a:solidFill>
                <a:srgbClr val="202122"/>
              </a:solidFill>
              <a:highlight>
                <a:srgbClr val="FFFFFF"/>
              </a:highlight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0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                                         Постоянные</a:t>
            </a:r>
          </a:p>
          <a:p>
            <a:pPr marL="246614" indent="-246614" algn="ctr" defTabSz="493227">
              <a:buClr>
                <a:srgbClr val="000000"/>
              </a:buClr>
              <a:buSzPts val="1400"/>
              <a:buFontTx/>
              <a:buChar char="-"/>
              <a:defRPr/>
            </a:pPr>
            <a:r>
              <a:rPr lang="ru-RU" sz="20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                                           Переменные</a:t>
            </a:r>
          </a:p>
          <a:p>
            <a:pPr algn="ctr" defTabSz="493227">
              <a:buClr>
                <a:srgbClr val="000000"/>
              </a:buClr>
              <a:buSzPts val="1400"/>
              <a:defRPr/>
            </a:pPr>
            <a:endParaRPr lang="ru-RU" sz="2000" dirty="0">
              <a:solidFill>
                <a:srgbClr val="202122"/>
              </a:solidFill>
              <a:highlight>
                <a:srgbClr val="FFFFFF"/>
              </a:highlight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0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 </a:t>
            </a:r>
            <a:endParaRPr lang="ru-RU" sz="2000" kern="0" dirty="0">
              <a:solidFill>
                <a:srgbClr val="202122"/>
              </a:solidFill>
              <a:highlight>
                <a:srgbClr val="FFFFFF"/>
              </a:highlight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defTabSz="493227">
              <a:buClr>
                <a:srgbClr val="000000"/>
              </a:buClr>
              <a:buSzPts val="1400"/>
              <a:defRPr/>
            </a:pPr>
            <a:endParaRPr sz="1700" kern="0" dirty="0">
              <a:solidFill>
                <a:srgbClr val="000000"/>
              </a:solidFill>
              <a:latin typeface="Arial"/>
              <a:ea typeface="Tahoma"/>
              <a:cs typeface="Tahoma"/>
              <a:sym typeface="Tahoma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75E761FB-AD23-D0AC-B4F6-CBED07A0F6A6}"/>
              </a:ext>
            </a:extLst>
          </p:cNvPr>
          <p:cNvSpPr/>
          <p:nvPr/>
        </p:nvSpPr>
        <p:spPr>
          <a:xfrm>
            <a:off x="589775" y="3760624"/>
            <a:ext cx="1756365" cy="5865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323" tIns="24661" rIns="49323" bIns="24661" rtlCol="0" anchor="ctr"/>
          <a:lstStyle/>
          <a:p>
            <a:pPr algn="ctr"/>
            <a:r>
              <a:rPr lang="ru-RU" sz="1500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  <a:ea typeface="Tahoma"/>
                <a:cs typeface="Tahoma"/>
                <a:sym typeface="Tahoma"/>
              </a:rPr>
              <a:t>По важности </a:t>
            </a:r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F1867AA8-B20B-FE5A-FE90-2C8E8C2428E6}"/>
              </a:ext>
            </a:extLst>
          </p:cNvPr>
          <p:cNvSpPr/>
          <p:nvPr/>
        </p:nvSpPr>
        <p:spPr>
          <a:xfrm>
            <a:off x="589775" y="5043882"/>
            <a:ext cx="1756365" cy="5865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323" tIns="24661" rIns="49323" bIns="24661" rtlCol="0" anchor="ctr"/>
          <a:lstStyle/>
          <a:p>
            <a:pPr algn="ctr"/>
            <a:r>
              <a:rPr lang="ru-RU" sz="1500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  <a:ea typeface="Tahoma"/>
                <a:cs typeface="Tahoma"/>
                <a:sym typeface="Tahoma"/>
              </a:rPr>
              <a:t>По регулярности </a:t>
            </a:r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9B706C3E-457D-2987-E077-CE4F4A821370}"/>
              </a:ext>
            </a:extLst>
          </p:cNvPr>
          <p:cNvCxnSpPr/>
          <p:nvPr/>
        </p:nvCxnSpPr>
        <p:spPr>
          <a:xfrm flipV="1">
            <a:off x="2346140" y="3760624"/>
            <a:ext cx="751803" cy="29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78C068CB-4468-6A11-0DE6-AA384702F30A}"/>
              </a:ext>
            </a:extLst>
          </p:cNvPr>
          <p:cNvCxnSpPr/>
          <p:nvPr/>
        </p:nvCxnSpPr>
        <p:spPr>
          <a:xfrm>
            <a:off x="2346140" y="4053884"/>
            <a:ext cx="771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5D0244E-75FF-B117-5F8B-5E55693E8C59}"/>
              </a:ext>
            </a:extLst>
          </p:cNvPr>
          <p:cNvCxnSpPr>
            <a:stCxn id="2" idx="6"/>
          </p:cNvCxnSpPr>
          <p:nvPr/>
        </p:nvCxnSpPr>
        <p:spPr>
          <a:xfrm>
            <a:off x="2346140" y="4053884"/>
            <a:ext cx="751803" cy="29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F405E088-A5E2-587B-A881-8478BF356330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2346140" y="5043882"/>
            <a:ext cx="771246" cy="29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B78FAD67-E507-56E8-9D8B-C47B99928710}"/>
              </a:ext>
            </a:extLst>
          </p:cNvPr>
          <p:cNvCxnSpPr/>
          <p:nvPr/>
        </p:nvCxnSpPr>
        <p:spPr>
          <a:xfrm>
            <a:off x="2346140" y="5337141"/>
            <a:ext cx="771246" cy="7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3"/>
            <a:ext cx="76438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ea typeface="Proxima Nova"/>
                <a:cs typeface="Times New Roman" pitchFamily="18" charset="0"/>
                <a:sym typeface="Proxima Nova"/>
              </a:rPr>
              <a:t>Решение заданий по теме «Расходы человека, семьи»</a:t>
            </a:r>
            <a:endParaRPr lang="ru-RU" sz="2400" b="1" kern="0" dirty="0">
              <a:solidFill>
                <a:srgbClr val="000000"/>
              </a:solidFill>
              <a:latin typeface="Times New Roman" pitchFamily="18" charset="0"/>
              <a:ea typeface="Proxima Nova"/>
              <a:cs typeface="Times New Roman" pitchFamily="18" charset="0"/>
              <a:sym typeface="Proxima Nov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792961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Отметьте правильные ответы</a:t>
            </a:r>
          </a:p>
          <a:p>
            <a:pPr lvl="0">
              <a:buClr>
                <a:srgbClr val="000000"/>
              </a:buClr>
              <a:buSzPts val="1400"/>
              <a:defRPr/>
            </a:pPr>
            <a:endParaRPr lang="ru-RU" sz="2800" b="1" kern="0" dirty="0" smtClean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b="1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К обязательным расходам не относятся:</a:t>
            </a:r>
          </a:p>
          <a:p>
            <a:pPr lvl="0">
              <a:buClr>
                <a:srgbClr val="000000"/>
              </a:buClr>
              <a:buSzPts val="1400"/>
              <a:defRPr/>
            </a:pPr>
            <a:endParaRPr lang="ru-RU" sz="2800" b="1" kern="0" dirty="0" smtClean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b="1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А. уплата налогов</a:t>
            </a: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b="1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Б. покупка нового смартфона</a:t>
            </a: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b="1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В. покупка продуктов питания</a:t>
            </a: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b="1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Г. посещение ресторана</a:t>
            </a: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b="1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Д. приобретение лекарств</a:t>
            </a: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b="1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Е. коммунальные платежи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48168" y="818332"/>
            <a:ext cx="860448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pPr algn="ctr" defTabSz="493227">
              <a:buClr>
                <a:srgbClr val="000000"/>
              </a:buClr>
              <a:defRPr/>
            </a:pPr>
            <a:r>
              <a:rPr lang="ru-RU" sz="2800" b="1" dirty="0">
                <a:latin typeface="Times New Roman" pitchFamily="18" charset="0"/>
                <a:ea typeface="Proxima Nova"/>
                <a:cs typeface="Times New Roman" pitchFamily="18" charset="0"/>
                <a:sym typeface="Proxima Nova"/>
              </a:rPr>
              <a:t>На что семье нужны </a:t>
            </a:r>
            <a:r>
              <a:rPr lang="ru-RU" sz="2800" b="1" dirty="0" smtClean="0">
                <a:latin typeface="Times New Roman" pitchFamily="18" charset="0"/>
                <a:ea typeface="Proxima Nova"/>
                <a:cs typeface="Times New Roman" pitchFamily="18" charset="0"/>
                <a:sym typeface="Proxima Nova"/>
              </a:rPr>
              <a:t>деньги?</a:t>
            </a:r>
            <a:endParaRPr lang="ru-RU" sz="2800" b="1" kern="0" dirty="0">
              <a:solidFill>
                <a:srgbClr val="000000"/>
              </a:solidFill>
              <a:latin typeface="Times New Roman" pitchFamily="18" charset="0"/>
              <a:ea typeface="Proxima Nova"/>
              <a:cs typeface="Times New Roman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8771384" y="6454768"/>
            <a:ext cx="372616" cy="30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no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ru-RU" b="1" kern="0">
                <a:solidFill>
                  <a:srgbClr val="FFFFFF"/>
                </a:solidFill>
                <a:latin typeface="Proxima Nova Rg" panose="02000506030000020004" pitchFamily="2" charset="0"/>
                <a:cs typeface="Arial"/>
                <a:sym typeface="Arial"/>
              </a:rPr>
              <a:pPr defTabSz="493227">
                <a:buClr>
                  <a:srgbClr val="000000"/>
                </a:buClr>
                <a:buSzPts val="1400"/>
                <a:defRPr/>
              </a:pPr>
              <a:t>15</a:t>
            </a:fld>
            <a:endParaRPr b="1" kern="0" dirty="0">
              <a:solidFill>
                <a:srgbClr val="FFFFFF"/>
              </a:solidFill>
              <a:latin typeface="Proxima Nova Rg" panose="02000506030000020004" pitchFamily="2" charset="0"/>
              <a:cs typeface="Arial"/>
              <a:sym typeface="Arial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C6A61D6-8840-537D-C48E-4A7EE2C94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92111"/>
              </p:ext>
            </p:extLst>
          </p:nvPr>
        </p:nvGraphicFramePr>
        <p:xfrm>
          <a:off x="428596" y="1967264"/>
          <a:ext cx="8215370" cy="331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3269047567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xmlns="" val="3186284511"/>
                    </a:ext>
                  </a:extLst>
                </a:gridCol>
              </a:tblGrid>
              <a:tr h="684273">
                <a:tc>
                  <a:txBody>
                    <a:bodyPr/>
                    <a:lstStyle/>
                    <a:p>
                      <a:pPr algn="ctr"/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Базовые расходы</a:t>
                      </a:r>
                    </a:p>
                  </a:txBody>
                  <a:tcPr marL="44071" marR="44071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 Дополнительные расходы (не у каждого человека/семьи)</a:t>
                      </a:r>
                    </a:p>
                  </a:txBody>
                  <a:tcPr marL="44071" marR="44071" marT="29326" marB="29326"/>
                </a:tc>
                <a:extLst>
                  <a:ext uri="{0D108BD9-81ED-4DB2-BD59-A6C34878D82A}">
                    <a16:rowId xmlns:a16="http://schemas.microsoft.com/office/drawing/2014/main" xmlns="" val="4153698098"/>
                  </a:ext>
                </a:extLst>
              </a:tr>
              <a:tr h="2561134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Продукты питания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Одежда, обувь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Жилье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Медицинское обслуживание, лекарства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Связь (телефон, интернет)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071" marR="44071" marT="29326" marB="29326"/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Развлечения, хобби</a:t>
                      </a:r>
                    </a:p>
                    <a:p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Домашние питомцы</a:t>
                      </a:r>
                    </a:p>
                    <a:p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Благотворительность</a:t>
                      </a:r>
                    </a:p>
                    <a:p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Отдых</a:t>
                      </a:r>
                    </a:p>
                    <a:p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Налоги, штрафы</a:t>
                      </a:r>
                    </a:p>
                    <a:p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Сбережения</a:t>
                      </a:r>
                    </a:p>
                    <a:p>
                      <a:r>
                        <a:rPr lang="ru-RU" sz="2100" dirty="0">
                          <a:latin typeface="Times New Roman" pitchFamily="18" charset="0"/>
                          <a:cs typeface="Times New Roman" pitchFamily="18" charset="0"/>
                        </a:rPr>
                        <a:t>И др.</a:t>
                      </a:r>
                    </a:p>
                  </a:txBody>
                  <a:tcPr marL="44071" marR="44071" marT="29326" marB="29326"/>
                </a:tc>
                <a:extLst>
                  <a:ext uri="{0D108BD9-81ED-4DB2-BD59-A6C34878D82A}">
                    <a16:rowId xmlns:a16="http://schemas.microsoft.com/office/drawing/2014/main" xmlns="" val="3275662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6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48168" y="818332"/>
            <a:ext cx="860448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pPr algn="ctr" defTabSz="493227">
              <a:buClr>
                <a:srgbClr val="000000"/>
              </a:buClr>
              <a:defRPr/>
            </a:pPr>
            <a:endParaRPr lang="ru-RU" sz="1900" b="1" kern="0" dirty="0">
              <a:solidFill>
                <a:srgbClr val="000000"/>
              </a:solidFill>
              <a:latin typeface="Arial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8771384" y="6454768"/>
            <a:ext cx="372616" cy="30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no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ru-RU" b="1" kern="0">
                <a:solidFill>
                  <a:srgbClr val="FFFFFF"/>
                </a:solidFill>
                <a:latin typeface="Proxima Nova Rg" panose="02000506030000020004" pitchFamily="2" charset="0"/>
                <a:cs typeface="Arial"/>
                <a:sym typeface="Arial"/>
              </a:rPr>
              <a:pPr defTabSz="493227">
                <a:buClr>
                  <a:srgbClr val="000000"/>
                </a:buClr>
                <a:buSzPts val="1400"/>
                <a:defRPr/>
              </a:pPr>
              <a:t>16</a:t>
            </a:fld>
            <a:endParaRPr b="1" kern="0" dirty="0">
              <a:solidFill>
                <a:srgbClr val="FFFFFF"/>
              </a:solidFill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28701" y="785795"/>
            <a:ext cx="7972389" cy="50482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76883" tIns="38431" rIns="76883" bIns="38431" anchor="t" anchorCtr="0">
            <a:spAutoFit/>
          </a:bodyPr>
          <a:lstStyle/>
          <a:p>
            <a:pPr algn="ctr" defTabSz="493227">
              <a:buClr>
                <a:srgbClr val="000000"/>
              </a:buClr>
              <a:buSzPts val="1400"/>
              <a:defRPr/>
            </a:pPr>
            <a:endParaRPr lang="ru-RU" sz="24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493227">
              <a:buClr>
                <a:srgbClr val="000000"/>
              </a:buClr>
              <a:buSzPts val="1400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ФИНАНСОВАЯ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ПОДУШКА БЕЗОПАСНОСТИ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sz="1500" b="1" dirty="0"/>
          </a:p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Финансовая подушка безопасности </a:t>
            </a: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— это резерв денег на случай потери работы или внезапных крупных трат. Наличие сбережений позволит пережить непредвиденные ситуации, чувствовать себя спокойно и уверенно, не брать кредиты и не накапливать долги.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sz="2000" kern="0" dirty="0">
              <a:solidFill>
                <a:srgbClr val="333333"/>
              </a:solidFill>
              <a:highlight>
                <a:srgbClr val="FFFFFF"/>
              </a:highlight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Рекомендованный размер финансовой подушки безопасности — </a:t>
            </a: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от 3 до 6 </a:t>
            </a: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ежемесячных общих расходов семьи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sz="2000" kern="0" dirty="0">
              <a:solidFill>
                <a:srgbClr val="333333"/>
              </a:solidFill>
              <a:highlight>
                <a:srgbClr val="FFFFFF"/>
              </a:highlight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algn="l"/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Советы, которые помогут </a:t>
            </a: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сформировать подушку безопасности</a:t>
            </a: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46614" indent="-246614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Откладывайте деньги регулярно (около 10 % от дохода ежемесячно).</a:t>
            </a:r>
          </a:p>
          <a:p>
            <a:pPr marL="246614" indent="-246614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Следите за финансами. Записывайте расходы и доходы, чтобы знать, куда уходят ваши деньги. Оптимизируйте свои </a:t>
            </a:r>
            <a:r>
              <a:rPr lang="ru-RU" sz="2000" dirty="0" smtClean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246614" indent="-246614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333333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7"/>
            <a:ext cx="750099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  <a:defRPr/>
            </a:pPr>
            <a:endParaRPr lang="ru-RU" sz="2800" b="1" kern="0" dirty="0" smtClean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ФИНАНСОВОЕ МОШЕННИЧЕСТВО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– это совершение противоправных действий в сфере денежного обращения путем обмана, злоупотребления доверием и других манипуляций с целью незаконного обогащения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.</a:t>
            </a: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endParaRPr lang="ru-RU" sz="2800" kern="0" dirty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714752"/>
            <a:ext cx="757242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Финансовая безопасность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способность финансово грамотного человека распознавать и избегать мошенников, пирамид и чрезмерного риска, сопротивляться агрессивным продажам.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715304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  <a:defRPr/>
            </a:pPr>
            <a:endParaRPr lang="ru-RU" sz="2400" b="1" kern="0" dirty="0" smtClean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lvl="0">
              <a:buClr>
                <a:srgbClr val="000000"/>
              </a:buClr>
              <a:buSzPts val="1400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ВИДЫ ФИНАНСОВОГО МОШЕННИЧЕСТВА:</a:t>
            </a:r>
          </a:p>
          <a:p>
            <a:pPr lvl="0">
              <a:buClr>
                <a:srgbClr val="000000"/>
              </a:buClr>
              <a:buSzPts val="1400"/>
              <a:defRPr/>
            </a:pPr>
            <a:endParaRPr lang="ru-RU" b="1" kern="0" dirty="0" smtClean="0">
              <a:solidFill>
                <a:srgbClr val="000000"/>
              </a:solidFill>
              <a:latin typeface="Arial"/>
              <a:ea typeface="Tahoma"/>
              <a:cs typeface="Tahoma"/>
              <a:sym typeface="Tahoma"/>
            </a:endParaRP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изготовление фальшивых купюр</a:t>
            </a: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endParaRPr lang="ru-RU" sz="2400" kern="0" dirty="0" smtClean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финансовые пирамиды</a:t>
            </a: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endParaRPr lang="ru-RU" sz="2400" dirty="0" smtClean="0"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мошенн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ичество с использованием банковских карт</a:t>
            </a: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endParaRPr lang="ru-RU" sz="2400" kern="0" dirty="0" smtClean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мошенничество в социальных сетях</a:t>
            </a: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endParaRPr lang="ru-RU" sz="2400" dirty="0" smtClean="0"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ru-RU" sz="2400" kern="0" dirty="0" err="1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Кибермошенничество</a:t>
            </a:r>
            <a:endParaRPr lang="ru-RU" sz="2400" kern="0" dirty="0" smtClean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457200" lvl="0" indent="-45720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defRPr/>
            </a:pPr>
            <a:endParaRPr lang="ru-RU" sz="2400" kern="0" dirty="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85818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ПРАВИЛА ФИНАНСОВОЙ БЕЗОПАСНОСТИ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Никому не сообщайте </a:t>
            </a:r>
            <a:r>
              <a:rPr lang="ru-RU" kern="0" dirty="0" err="1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пин-код</a:t>
            </a: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 от банковской карты, не пишите его на карте и храните отдельно.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Не делайте покупки и не вводите код CCV/CVC на сомнительных сайтах.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Никому никогда не сообщайте коды подтверждения из SMS-сообщений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Не передавайте банковскую карту посторонним.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Не переходите по неизвестным ссылкам, не отвечайте и не перезванивайте по сомнительным номерам. 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Не переходите по ссылкам в письмах о выигрыше денег, </a:t>
            </a:r>
            <a:r>
              <a:rPr lang="ru-RU" kern="0" dirty="0" err="1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гаджета</a:t>
            </a: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 или другого приза.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Если банковская карта потерялась, немедленно сообщите в банк и заблокируйте ее.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Всегда осматривайте банкомат перед использованием.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Не используйте открытые точки </a:t>
            </a:r>
            <a:r>
              <a:rPr lang="ru-RU" kern="0" dirty="0" err="1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Wi-Fi</a:t>
            </a: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, когда заходите в интернет-банк или пользуетесь мобильным банковским приложением. </a:t>
            </a:r>
          </a:p>
          <a:p>
            <a:pPr lvl="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 Не реагируйте на тревожные звонки, письма, SMS или сообщения в </a:t>
            </a:r>
            <a:r>
              <a:rPr lang="ru-RU" kern="0" dirty="0" err="1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соцсетях</a:t>
            </a: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  <a:latin typeface="YS Text"/>
                <a:cs typeface="Arial"/>
                <a:sym typeface="Arial"/>
              </a:rPr>
              <a:t> о том, что вашему родственнику или знакомому нужны деньги.</a:t>
            </a:r>
            <a:endParaRPr lang="ru-RU" kern="0" dirty="0">
              <a:solidFill>
                <a:srgbClr val="333333"/>
              </a:solidFill>
              <a:highlight>
                <a:srgbClr val="FFFFFF"/>
              </a:highlight>
              <a:latin typeface="YS Text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23329"/>
            <a:ext cx="9144000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инансовая грамотность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сочетание знаний, навыков поведения и установок, позволяющих человеку повысить свое благосостояние и качество жизни.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721523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 – это умение управлять финансовыми потоками (доходами и расходами), грамотно распределять деньги, то есть жить по средствам и правильно приумножать имеющийся капитал.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967335"/>
            <a:ext cx="728667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finansia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возник в XIII-XV вв. и переводится с латинского как наличные средства, доход.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0" y="-19133"/>
            <a:ext cx="9144000" cy="1470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отличает </a:t>
            </a:r>
            <a:r>
              <a:rPr lang="en-US" sz="2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финансово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грамотного человека?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766916" y="1515905"/>
            <a:ext cx="1202692" cy="437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286533" y="1491650"/>
            <a:ext cx="733765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850259" y="2675272"/>
            <a:ext cx="733765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253883" y="4236076"/>
            <a:ext cx="733765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5463511" y="1491650"/>
            <a:ext cx="733765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043569" y="2701417"/>
            <a:ext cx="733765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5545403" y="4286154"/>
            <a:ext cx="733765" cy="9783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1790649" y="2541967"/>
            <a:ext cx="1748100" cy="958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Ведёт учет доходов </a:t>
            </a:r>
            <a:br>
              <a:rPr lang="en-US"/>
            </a:br>
            <a:r>
              <a:rPr lang="en-US"/>
              <a:t>и расходов</a:t>
            </a:r>
          </a:p>
        </p:txBody>
      </p:sp>
      <p:sp>
        <p:nvSpPr>
          <p:cNvPr id="90" name="Shape 90"/>
          <p:cNvSpPr/>
          <p:nvPr/>
        </p:nvSpPr>
        <p:spPr>
          <a:xfrm>
            <a:off x="555982" y="3762152"/>
            <a:ext cx="1343100" cy="583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Знает свои права</a:t>
            </a:r>
          </a:p>
        </p:txBody>
      </p:sp>
      <p:sp>
        <p:nvSpPr>
          <p:cNvPr id="91" name="Shape 91"/>
          <p:cNvSpPr/>
          <p:nvPr/>
        </p:nvSpPr>
        <p:spPr>
          <a:xfrm>
            <a:off x="1710775" y="5346900"/>
            <a:ext cx="1797000" cy="958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Владеет актуальной информацией </a:t>
            </a:r>
            <a:br>
              <a:rPr lang="en-US"/>
            </a:br>
            <a:r>
              <a:rPr lang="en-US"/>
              <a:t>о финансах</a:t>
            </a:r>
          </a:p>
        </p:txBody>
      </p:sp>
      <p:sp>
        <p:nvSpPr>
          <p:cNvPr id="92" name="Shape 92"/>
          <p:cNvSpPr/>
          <p:nvPr/>
        </p:nvSpPr>
        <p:spPr>
          <a:xfrm>
            <a:off x="5109225" y="5346900"/>
            <a:ext cx="1662600" cy="958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Умеет выбирать финансовые услуги</a:t>
            </a:r>
          </a:p>
        </p:txBody>
      </p:sp>
      <p:sp>
        <p:nvSpPr>
          <p:cNvPr id="93" name="Shape 93"/>
          <p:cNvSpPr/>
          <p:nvPr/>
        </p:nvSpPr>
        <p:spPr>
          <a:xfrm>
            <a:off x="6533400" y="3762167"/>
            <a:ext cx="1748100" cy="583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Тратит меньше, </a:t>
            </a:r>
            <a:br>
              <a:rPr lang="en-US"/>
            </a:br>
            <a:r>
              <a:rPr lang="en-US"/>
              <a:t>чем зарабатывает</a:t>
            </a:r>
          </a:p>
        </p:txBody>
      </p:sp>
      <p:sp>
        <p:nvSpPr>
          <p:cNvPr id="94" name="Shape 94"/>
          <p:cNvSpPr/>
          <p:nvPr/>
        </p:nvSpPr>
        <p:spPr>
          <a:xfrm>
            <a:off x="5164580" y="2541971"/>
            <a:ext cx="1343100" cy="958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Имеет</a:t>
            </a:r>
            <a:br>
              <a:rPr lang="en-US"/>
            </a:br>
            <a:r>
              <a:rPr lang="en-US"/>
              <a:t>сбережения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10">
            <a:alphaModFix/>
          </a:blip>
          <a:srcRect r="5864"/>
          <a:stretch/>
        </p:blipFill>
        <p:spPr>
          <a:xfrm>
            <a:off x="7461525" y="5929599"/>
            <a:ext cx="1457100" cy="9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48168" y="818331"/>
            <a:ext cx="8604480" cy="66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pPr algn="ctr" defTabSz="493227">
              <a:buClr>
                <a:srgbClr val="000000"/>
              </a:buClr>
              <a:defRPr/>
            </a:pPr>
            <a:r>
              <a:rPr lang="ru-RU" sz="1900" b="1" kern="0" dirty="0">
                <a:solidFill>
                  <a:srgbClr val="000000"/>
                </a:solidFill>
                <a:latin typeface="Arial"/>
                <a:ea typeface="Proxima Nova"/>
                <a:cs typeface="Proxima Nova"/>
                <a:sym typeface="Proxima Nova"/>
              </a:rPr>
              <a:t>Рамка компетенций по финансовой грамотности </a:t>
            </a:r>
          </a:p>
          <a:p>
            <a:pPr algn="ctr" defTabSz="493227">
              <a:buClr>
                <a:srgbClr val="000000"/>
              </a:buClr>
              <a:defRPr/>
            </a:pPr>
            <a:r>
              <a:rPr lang="ru-RU" sz="1900" b="1" kern="0" dirty="0">
                <a:solidFill>
                  <a:srgbClr val="000000"/>
                </a:solidFill>
                <a:latin typeface="Arial"/>
                <a:ea typeface="Proxima Nova"/>
                <a:cs typeface="Proxima Nova"/>
                <a:sym typeface="Proxima Nova"/>
              </a:rPr>
              <a:t>и структура содержания образования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8771384" y="6454768"/>
            <a:ext cx="372616" cy="30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no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ru-RU" b="1" kern="0">
                <a:solidFill>
                  <a:srgbClr val="FFFFFF"/>
                </a:solidFill>
                <a:latin typeface="Proxima Nova Rg" panose="02000506030000020004" pitchFamily="2" charset="0"/>
                <a:cs typeface="Arial"/>
                <a:sym typeface="Arial"/>
              </a:rPr>
              <a:pPr defTabSz="493227">
                <a:buClr>
                  <a:srgbClr val="000000"/>
                </a:buClr>
                <a:buSzPts val="1400"/>
                <a:defRPr/>
              </a:pPr>
              <a:t>5</a:t>
            </a:fld>
            <a:endParaRPr b="1" kern="0" dirty="0">
              <a:solidFill>
                <a:srgbClr val="FFFFFF"/>
              </a:solidFill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48169" y="1962711"/>
            <a:ext cx="6123366" cy="30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sz="1500" kern="0" dirty="0">
                <a:solidFill>
                  <a:srgbClr val="000000"/>
                </a:solidFill>
                <a:latin typeface="Arial"/>
                <a:ea typeface="Tahoma"/>
                <a:cs typeface="Tahoma"/>
                <a:sym typeface="Tahoma"/>
              </a:rPr>
              <a:t>СОДЕРЖАНИЕ СЛАЙДА</a:t>
            </a:r>
            <a:endParaRPr sz="1500" kern="0" dirty="0">
              <a:solidFill>
                <a:srgbClr val="000000"/>
              </a:solidFill>
              <a:latin typeface="Arial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17E955B-53F4-462E-CD96-722D87E0D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44424"/>
              </p:ext>
            </p:extLst>
          </p:nvPr>
        </p:nvGraphicFramePr>
        <p:xfrm>
          <a:off x="525940" y="1806017"/>
          <a:ext cx="7977200" cy="424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282">
                  <a:extLst>
                    <a:ext uri="{9D8B030D-6E8A-4147-A177-3AD203B41FA5}">
                      <a16:colId xmlns:a16="http://schemas.microsoft.com/office/drawing/2014/main" xmlns="" val="1418800255"/>
                    </a:ext>
                  </a:extLst>
                </a:gridCol>
                <a:gridCol w="5158918">
                  <a:extLst>
                    <a:ext uri="{9D8B030D-6E8A-4147-A177-3AD203B41FA5}">
                      <a16:colId xmlns:a16="http://schemas.microsoft.com/office/drawing/2014/main" xmlns="" val="2224453946"/>
                    </a:ext>
                  </a:extLst>
                </a:gridCol>
              </a:tblGrid>
              <a:tr h="3714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Предметная</a:t>
                      </a:r>
                      <a:r>
                        <a:rPr lang="ru-RU" sz="2100" dirty="0"/>
                        <a:t> область</a:t>
                      </a:r>
                    </a:p>
                  </a:txBody>
                  <a:tcPr marL="44071" marR="44071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 Темы</a:t>
                      </a:r>
                    </a:p>
                  </a:txBody>
                  <a:tcPr marL="44071" marR="44071" marT="29326" marB="29326"/>
                </a:tc>
                <a:extLst>
                  <a:ext uri="{0D108BD9-81ED-4DB2-BD59-A6C34878D82A}">
                    <a16:rowId xmlns:a16="http://schemas.microsoft.com/office/drawing/2014/main" xmlns="" val="3526275552"/>
                  </a:ext>
                </a:extLst>
              </a:tr>
              <a:tr h="76247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1. Деньги и операции с ними</a:t>
                      </a:r>
                    </a:p>
                  </a:txBody>
                  <a:tcPr marL="44071" marR="44071" marT="29326" marB="29326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Сущность и функции денег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Платежи и покупки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Цены на товары и услуги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Финансовая безопасность + Цифровая среда</a:t>
                      </a:r>
                    </a:p>
                  </a:txBody>
                  <a:tcPr marL="44071" marR="44071" marT="29326" marB="29326"/>
                </a:tc>
                <a:extLst>
                  <a:ext uri="{0D108BD9-81ED-4DB2-BD59-A6C34878D82A}">
                    <a16:rowId xmlns:a16="http://schemas.microsoft.com/office/drawing/2014/main" xmlns="" val="2251332709"/>
                  </a:ext>
                </a:extLst>
              </a:tr>
              <a:tr h="76247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2. Планирование и управление личными финансами</a:t>
                      </a:r>
                    </a:p>
                  </a:txBody>
                  <a:tcPr marL="44071" marR="44071" marT="29326" marB="29326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и расходы семейного и личного бюджета. Финансовое планирование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Личные сбережения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Займы и кредиты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Финансовая безопасность +Цифровая среда</a:t>
                      </a:r>
                    </a:p>
                  </a:txBody>
                  <a:tcPr marL="44071" marR="44071" marT="29326" marB="29326"/>
                </a:tc>
                <a:extLst>
                  <a:ext uri="{0D108BD9-81ED-4DB2-BD59-A6C34878D82A}">
                    <a16:rowId xmlns:a16="http://schemas.microsoft.com/office/drawing/2014/main" xmlns="" val="4243457460"/>
                  </a:ext>
                </a:extLst>
              </a:tr>
              <a:tr h="76247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3. Риск и доходность</a:t>
                      </a:r>
                    </a:p>
                  </a:txBody>
                  <a:tcPr marL="44071" marR="44071" marT="29326" marB="29326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Инвестирование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Страхование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Финансовая безопасность +Цифровая среда</a:t>
                      </a:r>
                    </a:p>
                  </a:txBody>
                  <a:tcPr marL="44071" marR="44071" marT="29326" marB="29326"/>
                </a:tc>
                <a:extLst>
                  <a:ext uri="{0D108BD9-81ED-4DB2-BD59-A6C34878D82A}">
                    <a16:rowId xmlns:a16="http://schemas.microsoft.com/office/drawing/2014/main" xmlns="" val="93863315"/>
                  </a:ext>
                </a:extLst>
              </a:tr>
              <a:tr h="76247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4. Финансовая среда</a:t>
                      </a:r>
                    </a:p>
                  </a:txBody>
                  <a:tcPr marL="44071" marR="44071" marT="29326" marB="29326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Права и обязанности пользователей финансовых услуг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Финансовые взаимоотношения с государством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Финансовая безопасность +Цифровая среда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071" marR="44071" marT="29326" marB="29326"/>
                </a:tc>
                <a:extLst>
                  <a:ext uri="{0D108BD9-81ED-4DB2-BD59-A6C34878D82A}">
                    <a16:rowId xmlns:a16="http://schemas.microsoft.com/office/drawing/2014/main" xmlns="" val="283909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3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298" y="2516934"/>
            <a:ext cx="3714776" cy="3658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1142976" y="2971367"/>
            <a:ext cx="1479824" cy="4324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850" y="2775867"/>
            <a:ext cx="2040550" cy="235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r="5864"/>
          <a:stretch/>
        </p:blipFill>
        <p:spPr>
          <a:xfrm>
            <a:off x="7461525" y="5929599"/>
            <a:ext cx="1457100" cy="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ctrTitle" idx="4294967295"/>
          </p:nvPr>
        </p:nvSpPr>
        <p:spPr>
          <a:xfrm>
            <a:off x="0" y="-19133"/>
            <a:ext cx="9144000" cy="1470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Как распоряжаются деньгами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>
                <a:latin typeface="Georgia"/>
                <a:ea typeface="Georgia"/>
                <a:cs typeface="Georgia"/>
                <a:sym typeface="Georgia"/>
              </a:rPr>
              <a:t>взрослые</a:t>
            </a:r>
            <a:r>
              <a:rPr lang="en-US" sz="2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</a:p>
        </p:txBody>
      </p:sp>
      <p:sp>
        <p:nvSpPr>
          <p:cNvPr id="122" name="Shape 122"/>
          <p:cNvSpPr/>
          <p:nvPr/>
        </p:nvSpPr>
        <p:spPr>
          <a:xfrm>
            <a:off x="491725" y="2292933"/>
            <a:ext cx="2950500" cy="400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путешествия</a:t>
            </a:r>
            <a:endParaRPr lang="en-US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5838875" y="1728033"/>
            <a:ext cx="3000900" cy="9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Оплата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товаров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продукты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24" name="Shape 124"/>
          <p:cNvCxnSpPr/>
          <p:nvPr/>
        </p:nvCxnSpPr>
        <p:spPr>
          <a:xfrm rot="10800000" flipH="1">
            <a:off x="5210375" y="2097067"/>
            <a:ext cx="628500" cy="803200"/>
          </a:xfrm>
          <a:prstGeom prst="straightConnector1">
            <a:avLst/>
          </a:prstGeom>
          <a:noFill/>
          <a:ln w="28575" cap="flat" cmpd="sng">
            <a:solidFill>
              <a:srgbClr val="F3D9C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" name="Shape 125"/>
          <p:cNvCxnSpPr/>
          <p:nvPr/>
        </p:nvCxnSpPr>
        <p:spPr>
          <a:xfrm flipH="1">
            <a:off x="2725650" y="4555200"/>
            <a:ext cx="154200" cy="46000"/>
          </a:xfrm>
          <a:prstGeom prst="straightConnector1">
            <a:avLst/>
          </a:prstGeom>
          <a:noFill/>
          <a:ln w="28575" cap="flat" cmpd="sng">
            <a:solidFill>
              <a:srgbClr val="F3D9C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6" name="Shape 126"/>
          <p:cNvCxnSpPr/>
          <p:nvPr/>
        </p:nvCxnSpPr>
        <p:spPr>
          <a:xfrm rot="10800000">
            <a:off x="2675125" y="3181367"/>
            <a:ext cx="372300" cy="172800"/>
          </a:xfrm>
          <a:prstGeom prst="straightConnector1">
            <a:avLst/>
          </a:prstGeom>
          <a:noFill/>
          <a:ln w="28575" cap="flat" cmpd="sng">
            <a:solidFill>
              <a:srgbClr val="F3D9C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7" name="Shape 127"/>
          <p:cNvSpPr txBox="1"/>
          <p:nvPr/>
        </p:nvSpPr>
        <p:spPr>
          <a:xfrm>
            <a:off x="122825" y="4507400"/>
            <a:ext cx="2571300" cy="8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Обязательные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взносы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коммунальные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en-US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415544" y="4068576"/>
            <a:ext cx="1111978" cy="3988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60 %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365825" y="4340164"/>
            <a:ext cx="831300" cy="3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18 %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365816" y="3577312"/>
            <a:ext cx="831300" cy="3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10 %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643851" y="3068753"/>
            <a:ext cx="699900" cy="3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7 %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365725" y="1358833"/>
            <a:ext cx="1457100" cy="3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Сбережения</a:t>
            </a:r>
            <a:endParaRPr lang="en-US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2214546" y="1838416"/>
            <a:ext cx="1805179" cy="4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en-US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4" name="Shape 134"/>
          <p:cNvCxnSpPr/>
          <p:nvPr/>
        </p:nvCxnSpPr>
        <p:spPr>
          <a:xfrm>
            <a:off x="3442225" y="2561333"/>
            <a:ext cx="70500" cy="131600"/>
          </a:xfrm>
          <a:prstGeom prst="straightConnector1">
            <a:avLst/>
          </a:prstGeom>
          <a:noFill/>
          <a:ln w="28575" cap="flat" cmpd="sng">
            <a:solidFill>
              <a:srgbClr val="F3D9C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5" name="Shape 135"/>
          <p:cNvCxnSpPr/>
          <p:nvPr/>
        </p:nvCxnSpPr>
        <p:spPr>
          <a:xfrm>
            <a:off x="3873250" y="2201433"/>
            <a:ext cx="38400" cy="231200"/>
          </a:xfrm>
          <a:prstGeom prst="straightConnector1">
            <a:avLst/>
          </a:prstGeom>
          <a:noFill/>
          <a:ln w="28575" cap="flat" cmpd="sng">
            <a:solidFill>
              <a:srgbClr val="F3D9C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6" name="Shape 136"/>
          <p:cNvCxnSpPr>
            <a:endCxn id="132" idx="2"/>
          </p:cNvCxnSpPr>
          <p:nvPr/>
        </p:nvCxnSpPr>
        <p:spPr>
          <a:xfrm rot="10800000">
            <a:off x="4094275" y="1728033"/>
            <a:ext cx="26700" cy="669600"/>
          </a:xfrm>
          <a:prstGeom prst="straightConnector1">
            <a:avLst/>
          </a:prstGeom>
          <a:noFill/>
          <a:ln w="28575" cap="flat" cmpd="sng">
            <a:solidFill>
              <a:srgbClr val="F3D9C7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749850" y="311167"/>
            <a:ext cx="5601900" cy="5916000"/>
          </a:xfrm>
          <a:prstGeom prst="rect">
            <a:avLst/>
          </a:prstGeom>
          <a:solidFill>
            <a:srgbClr val="FFFFFF"/>
          </a:solidFill>
          <a:ln w="1524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2434700" y="4821700"/>
            <a:ext cx="2064000" cy="881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Составьте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en-US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ctrTitle" idx="4294967295"/>
          </p:nvPr>
        </p:nvSpPr>
        <p:spPr>
          <a:xfrm>
            <a:off x="1684801" y="387267"/>
            <a:ext cx="5737500" cy="1470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Как добиться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>
                <a:latin typeface="Georgia"/>
                <a:ea typeface="Georgia"/>
                <a:cs typeface="Georgia"/>
                <a:sym typeface="Georgia"/>
              </a:rPr>
              <a:t>цели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76" name="Shape 176"/>
          <p:cNvSpPr/>
          <p:nvPr/>
        </p:nvSpPr>
        <p:spPr>
          <a:xfrm>
            <a:off x="2527850" y="2495894"/>
            <a:ext cx="1848300" cy="157604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Оцените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текущие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карманные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подработка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4976900" y="2495900"/>
            <a:ext cx="1542600" cy="921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en-US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854025" y="4821695"/>
            <a:ext cx="1745100" cy="753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Начните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копить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en-US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3229100" y="1886395"/>
            <a:ext cx="445800" cy="594400"/>
          </a:xfrm>
          <a:prstGeom prst="ellipse">
            <a:avLst/>
          </a:prstGeom>
          <a:solidFill>
            <a:srgbClr val="FDCC5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229100" y="1832195"/>
            <a:ext cx="445800" cy="436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i="1">
                <a:latin typeface="Georgia"/>
                <a:ea typeface="Georgia"/>
                <a:cs typeface="Georgia"/>
                <a:sym typeface="Georgia"/>
              </a:rPr>
              <a:t>1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3983625" y="2183328"/>
            <a:ext cx="1154700" cy="0"/>
          </a:xfrm>
          <a:prstGeom prst="straightConnector1">
            <a:avLst/>
          </a:prstGeom>
          <a:noFill/>
          <a:ln w="19050" cap="flat" cmpd="sng">
            <a:solidFill>
              <a:srgbClr val="FDCC5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2" name="Shape 182"/>
          <p:cNvCxnSpPr/>
          <p:nvPr/>
        </p:nvCxnSpPr>
        <p:spPr>
          <a:xfrm>
            <a:off x="4011937" y="4417195"/>
            <a:ext cx="1154700" cy="0"/>
          </a:xfrm>
          <a:prstGeom prst="straightConnector1">
            <a:avLst/>
          </a:prstGeom>
          <a:noFill/>
          <a:ln w="19050" cap="flat" cmpd="sng">
            <a:solidFill>
              <a:srgbClr val="FDCC5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3" name="Shape 183"/>
          <p:cNvCxnSpPr/>
          <p:nvPr/>
        </p:nvCxnSpPr>
        <p:spPr>
          <a:xfrm flipH="1">
            <a:off x="3999950" y="3085200"/>
            <a:ext cx="1053000" cy="976000"/>
          </a:xfrm>
          <a:prstGeom prst="straightConnector1">
            <a:avLst/>
          </a:prstGeom>
          <a:noFill/>
          <a:ln w="19050" cap="flat" cmpd="sng">
            <a:solidFill>
              <a:srgbClr val="FDCC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4" name="Shape 184"/>
          <p:cNvSpPr/>
          <p:nvPr/>
        </p:nvSpPr>
        <p:spPr>
          <a:xfrm>
            <a:off x="5503675" y="1886395"/>
            <a:ext cx="445800" cy="594400"/>
          </a:xfrm>
          <a:prstGeom prst="ellipse">
            <a:avLst/>
          </a:prstGeom>
          <a:solidFill>
            <a:srgbClr val="FDCC5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503675" y="1832195"/>
            <a:ext cx="445800" cy="436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i="1">
                <a:latin typeface="Georgia"/>
                <a:ea typeface="Georgia"/>
                <a:cs typeface="Georgia"/>
                <a:sym typeface="Georgia"/>
              </a:rPr>
              <a:t>2</a:t>
            </a:r>
          </a:p>
        </p:txBody>
      </p:sp>
      <p:sp>
        <p:nvSpPr>
          <p:cNvPr id="186" name="Shape 186"/>
          <p:cNvSpPr/>
          <p:nvPr/>
        </p:nvSpPr>
        <p:spPr>
          <a:xfrm>
            <a:off x="3229100" y="4147095"/>
            <a:ext cx="445800" cy="594399"/>
          </a:xfrm>
          <a:prstGeom prst="ellipse">
            <a:avLst/>
          </a:prstGeom>
          <a:solidFill>
            <a:srgbClr val="FDCC5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3229100" y="4092895"/>
            <a:ext cx="445800" cy="4367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i="1">
                <a:latin typeface="Georgia"/>
                <a:ea typeface="Georgia"/>
                <a:cs typeface="Georgia"/>
                <a:sym typeface="Georgia"/>
              </a:rPr>
              <a:t>3</a:t>
            </a:r>
          </a:p>
        </p:txBody>
      </p:sp>
      <p:sp>
        <p:nvSpPr>
          <p:cNvPr id="188" name="Shape 188"/>
          <p:cNvSpPr/>
          <p:nvPr/>
        </p:nvSpPr>
        <p:spPr>
          <a:xfrm>
            <a:off x="5503700" y="4147095"/>
            <a:ext cx="445800" cy="594399"/>
          </a:xfrm>
          <a:prstGeom prst="ellipse">
            <a:avLst/>
          </a:prstGeom>
          <a:solidFill>
            <a:srgbClr val="FDCC5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5503700" y="4092895"/>
            <a:ext cx="445800" cy="4367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i="1">
                <a:latin typeface="Georgia"/>
                <a:ea typeface="Georgia"/>
                <a:cs typeface="Georgia"/>
                <a:sym typeface="Georgia"/>
              </a:rPr>
              <a:t>4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r="5864"/>
          <a:stretch/>
        </p:blipFill>
        <p:spPr>
          <a:xfrm>
            <a:off x="7461525" y="5929599"/>
            <a:ext cx="1457100" cy="9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600" y="615333"/>
            <a:ext cx="1670574" cy="13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8450" y="765599"/>
            <a:ext cx="1233172" cy="46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950" y="2480799"/>
            <a:ext cx="1705490" cy="418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 idx="4294967295"/>
          </p:nvPr>
        </p:nvSpPr>
        <p:spPr>
          <a:xfrm>
            <a:off x="1532401" y="-19133"/>
            <a:ext cx="5737500" cy="1470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Как выглядит </a:t>
            </a:r>
            <a:r>
              <a:rPr lang="en-US" sz="2000" i="1">
                <a:latin typeface="Georgia"/>
                <a:ea typeface="Georgia"/>
                <a:cs typeface="Georgia"/>
                <a:sym typeface="Georgia"/>
              </a:rPr>
              <a:t>личный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финансовый план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26" y="2064399"/>
            <a:ext cx="1068325" cy="371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r="5864"/>
          <a:stretch/>
        </p:blipFill>
        <p:spPr>
          <a:xfrm>
            <a:off x="7461525" y="5929599"/>
            <a:ext cx="1457100" cy="92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1" name="Shape 201"/>
          <p:cNvGraphicFramePr/>
          <p:nvPr/>
        </p:nvGraphicFramePr>
        <p:xfrm>
          <a:off x="1839276" y="1236646"/>
          <a:ext cx="5231475" cy="51736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2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1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6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66000" marR="66000" marT="96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Доходы</a:t>
                      </a:r>
                    </a:p>
                  </a:txBody>
                  <a:tcPr marL="72000" marR="66000" marT="960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Расходы</a:t>
                      </a:r>
                    </a:p>
                  </a:txBody>
                  <a:tcPr marL="72000" marR="66000" marT="960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Баланс</a:t>
                      </a:r>
                    </a:p>
                  </a:txBody>
                  <a:tcPr marL="72000" marR="66000" marT="960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0000"/>
                          </a:solidFill>
                        </a:rPr>
                        <a:t>Деньги на карманные расходы</a:t>
                      </a:r>
                    </a:p>
                  </a:txBody>
                  <a:tcPr marL="66000" marR="66000" marT="0" marB="4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Подарки</a:t>
                      </a:r>
                    </a:p>
                  </a:txBody>
                  <a:tcPr marL="66000" marR="66000" marT="0" marB="4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Желания</a:t>
                      </a:r>
                    </a:p>
                  </a:txBody>
                  <a:tcPr marL="66000" marR="66000" marT="0" marB="4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Накопления</a:t>
                      </a:r>
                    </a:p>
                  </a:txBody>
                  <a:tcPr marL="66000" marR="66000" marT="0" marB="4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Сентябрь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Октябрь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Ноябрь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3 000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Декабрь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4 000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Январь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6 000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Февраль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7 000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Март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5 000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13 000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Апрель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14 000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/>
                        <a:t>Май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</a:rPr>
                        <a:t>15 000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18 000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7 000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887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Итог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25 000 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0000"/>
                          </a:solidFill>
                        </a:rPr>
                        <a:t>10 000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980000"/>
                          </a:solidFill>
                        </a:rPr>
                        <a:t>15 000</a:t>
                      </a:r>
                    </a:p>
                  </a:txBody>
                  <a:tcPr marL="66000" marR="66000" marT="88000" marB="88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02" name="Shape 202"/>
          <p:cNvSpPr txBox="1"/>
          <p:nvPr/>
        </p:nvSpPr>
        <p:spPr>
          <a:xfrm>
            <a:off x="7292600" y="3269600"/>
            <a:ext cx="1751400" cy="9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>
                <a:solidFill>
                  <a:schemeClr val="dk1"/>
                </a:solidFill>
              </a:rPr>
              <a:t>Доходы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>
                <a:solidFill>
                  <a:schemeClr val="dk1"/>
                </a:solidFill>
              </a:rPr>
              <a:t>100 — в день</a:t>
            </a: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500 — в неделю</a:t>
            </a: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2 000 — в месяц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>
                <a:solidFill>
                  <a:schemeClr val="dk1"/>
                </a:solidFill>
              </a:rPr>
              <a:t>Баланс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>
                <a:solidFill>
                  <a:schemeClr val="dk1"/>
                </a:solidFill>
              </a:rPr>
              <a:t>50 — в день</a:t>
            </a: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250 — в неделю</a:t>
            </a: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1 000 — 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48168" y="357166"/>
            <a:ext cx="8604480" cy="100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– это учет и анализ доходов и расходов частного лица, семьи в целом. Представляет собой финансовый план, при помощи которого можно прогнозировать будущие поступления и затраты.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8771384" y="6454768"/>
            <a:ext cx="372616" cy="30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no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ru-RU" b="1" kern="0">
                <a:solidFill>
                  <a:srgbClr val="FFFFFF"/>
                </a:solidFill>
                <a:latin typeface="Proxima Nova Rg" panose="02000506030000020004" pitchFamily="2" charset="0"/>
                <a:cs typeface="Arial"/>
                <a:sym typeface="Arial"/>
              </a:rPr>
              <a:pPr defTabSz="493227">
                <a:buClr>
                  <a:srgbClr val="000000"/>
                </a:buClr>
                <a:buSzPts val="1400"/>
                <a:defRPr/>
              </a:pPr>
              <a:t>9</a:t>
            </a:fld>
            <a:endParaRPr b="1" kern="0" dirty="0">
              <a:solidFill>
                <a:srgbClr val="FFFFFF"/>
              </a:solidFill>
              <a:latin typeface="Proxima Nova Rg" panose="02000506030000020004" pitchFamily="2" charset="0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28700" y="1571611"/>
            <a:ext cx="8258141" cy="109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83" tIns="38431" rIns="76883" bIns="38431" anchor="t" anchorCtr="0">
            <a:spAutoFit/>
          </a:bodyPr>
          <a:lstStyle/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СЕМЕЙНЫЙ БЮДЖЕТ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совокупный план доходов и расходов семьи (домашнего хозяйства) на определенный период (месяц, квартал, год)</a:t>
            </a:r>
          </a:p>
          <a:p>
            <a:pPr defTabSz="493227">
              <a:buClr>
                <a:srgbClr val="000000"/>
              </a:buClr>
              <a:buSzPts val="1400"/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Tahoma"/>
              <a:cs typeface="Tahoma"/>
              <a:sym typeface="Tahoma"/>
            </a:endParaRPr>
          </a:p>
          <a:p>
            <a:pPr defTabSz="493227">
              <a:buClr>
                <a:srgbClr val="000000"/>
              </a:buClr>
              <a:buSzPts val="1400"/>
              <a:defRPr/>
            </a:pPr>
            <a:r>
              <a:rPr lang="ru-RU" sz="1500" kern="0" dirty="0">
                <a:solidFill>
                  <a:srgbClr val="000000"/>
                </a:solidFill>
                <a:latin typeface="Arial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AEC002CF-063A-9025-D326-97B497F03B19}"/>
              </a:ext>
            </a:extLst>
          </p:cNvPr>
          <p:cNvSpPr/>
          <p:nvPr/>
        </p:nvSpPr>
        <p:spPr>
          <a:xfrm>
            <a:off x="3489896" y="2579306"/>
            <a:ext cx="2164208" cy="849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323" tIns="24661" rIns="49323" bIns="24661" rtlCol="0" anchor="ctr"/>
          <a:lstStyle/>
          <a:p>
            <a:pPr algn="ctr"/>
            <a:r>
              <a:rPr lang="ru-RU" sz="2600" dirty="0"/>
              <a:t>Бюджет семьи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FD465585-A9D2-576A-8A84-E188C19EDC12}"/>
              </a:ext>
            </a:extLst>
          </p:cNvPr>
          <p:cNvSpPr/>
          <p:nvPr/>
        </p:nvSpPr>
        <p:spPr>
          <a:xfrm>
            <a:off x="1500166" y="4022707"/>
            <a:ext cx="2426889" cy="1717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323" tIns="24661" rIns="49323" bIns="24661" rtlCol="0" anchor="ctr"/>
          <a:lstStyle/>
          <a:p>
            <a:pPr algn="ctr"/>
            <a:r>
              <a:rPr lang="ru-RU" dirty="0"/>
              <a:t>Доходы</a:t>
            </a:r>
          </a:p>
          <a:p>
            <a:pPr algn="ctr"/>
            <a:r>
              <a:rPr lang="ru-RU" dirty="0"/>
              <a:t> всех членов семьи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E4AF2DE-8343-B6FB-3EE0-4B77F56EBF93}"/>
              </a:ext>
            </a:extLst>
          </p:cNvPr>
          <p:cNvSpPr/>
          <p:nvPr/>
        </p:nvSpPr>
        <p:spPr>
          <a:xfrm>
            <a:off x="5198913" y="4022707"/>
            <a:ext cx="2802111" cy="1717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323" tIns="24661" rIns="49323" bIns="24661" rtlCol="0" anchor="ctr"/>
          <a:lstStyle/>
          <a:p>
            <a:pPr algn="ctr"/>
            <a:r>
              <a:rPr lang="ru-RU" dirty="0"/>
              <a:t>Расходы </a:t>
            </a:r>
          </a:p>
          <a:p>
            <a:pPr algn="ctr"/>
            <a:r>
              <a:rPr lang="ru-RU" dirty="0"/>
              <a:t>всех членов семьи 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xmlns="" id="{FE38CA7B-135B-DDFD-562F-CC5642322EB6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3345953" y="2796659"/>
            <a:ext cx="593707" cy="185838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xmlns="" id="{0C1E90D7-3DF3-0C93-1C52-DA873978F454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rot="16200000" flipH="1">
            <a:off x="5289131" y="2711868"/>
            <a:ext cx="593707" cy="202796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1365</Words>
  <Application>Microsoft Office PowerPoint</Application>
  <PresentationFormat>Экран (4:3)</PresentationFormat>
  <Paragraphs>278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Georgia</vt:lpstr>
      <vt:lpstr>Proxima Nova</vt:lpstr>
      <vt:lpstr>Proxima Nova Rg</vt:lpstr>
      <vt:lpstr>Tahoma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Что отличает финансово грамотного человека?</vt:lpstr>
      <vt:lpstr>Презентация PowerPoint</vt:lpstr>
      <vt:lpstr>Как распоряжаются деньгами взрослые?</vt:lpstr>
      <vt:lpstr>Как добиться цели?</vt:lpstr>
      <vt:lpstr>Как выглядит личный финансовый план?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8</cp:revision>
  <dcterms:created xsi:type="dcterms:W3CDTF">2024-10-21T11:29:18Z</dcterms:created>
  <dcterms:modified xsi:type="dcterms:W3CDTF">2025-07-16T06:21:49Z</dcterms:modified>
</cp:coreProperties>
</file>