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68" r:id="rId2"/>
    <p:sldId id="269" r:id="rId3"/>
    <p:sldId id="267" r:id="rId4"/>
    <p:sldId id="258" r:id="rId5"/>
    <p:sldId id="281" r:id="rId6"/>
    <p:sldId id="282" r:id="rId7"/>
    <p:sldId id="270" r:id="rId8"/>
    <p:sldId id="259" r:id="rId9"/>
    <p:sldId id="272" r:id="rId10"/>
    <p:sldId id="271" r:id="rId11"/>
    <p:sldId id="273" r:id="rId12"/>
    <p:sldId id="276" r:id="rId13"/>
    <p:sldId id="277" r:id="rId14"/>
    <p:sldId id="274" r:id="rId15"/>
    <p:sldId id="278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CFFCC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6B06462-9466-467F-823F-02799E560AFE}" type="datetimeFigureOut">
              <a:rPr lang="ru-RU"/>
              <a:pPr>
                <a:defRPr/>
              </a:pPr>
              <a:t>29.07.2025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99C11A-7CEE-405C-906E-5B46B14D1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261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237942-2372-48CA-ADBD-D96798CDDFBD}" type="slidenum">
              <a:rPr lang="ru-RU" smtClean="0"/>
              <a:pPr eaLnBrk="1" hangingPunct="1"/>
              <a:t>6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82601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FE1CDE-1C3E-4450-88F5-0586BCD74F01}" type="slidenum">
              <a:rPr lang="ru-RU" smtClean="0"/>
              <a:pPr eaLnBrk="1" hangingPunct="1"/>
              <a:t>11</a:t>
            </a:fld>
            <a:endParaRPr lang="ru-RU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0036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E091FA-F09F-43F2-9D65-3F5E838D5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7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2248A-C274-4E67-A21F-C03A5A041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7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08265-F65C-4CC3-9073-FD3084D392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5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E5D54-DE34-484C-9F87-08648E040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8DDDAF-674E-4FF9-9AF3-4654B647C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43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0331DD-ED7A-464B-B03A-BA3B4B7D4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85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02D91-6CC2-4EC9-AC20-A6487BD445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790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98EC0-2526-437B-B181-72A3EF6F4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62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F9D62C-0792-45ED-BE77-ACFC54B86C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0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5FFFE-F64C-4F16-8A44-429260259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620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  <a:extLst/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E5CD7E-42DB-4770-ABB4-9D42F7F82C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701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smtClean="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Петрова Марина Михайловна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23F9EFA0-5B2A-49AC-B0F7-F701A3668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1" r:id="rId2"/>
    <p:sldLayoutId id="2147483729" r:id="rId3"/>
    <p:sldLayoutId id="2147483722" r:id="rId4"/>
    <p:sldLayoutId id="2147483723" r:id="rId5"/>
    <p:sldLayoutId id="2147483724" r:id="rId6"/>
    <p:sldLayoutId id="2147483730" r:id="rId7"/>
    <p:sldLayoutId id="2147483725" r:id="rId8"/>
    <p:sldLayoutId id="2147483731" r:id="rId9"/>
    <p:sldLayoutId id="2147483726" r:id="rId10"/>
    <p:sldLayoutId id="214748372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image" Target="../media/image24.png"/><Relationship Id="rId7" Type="http://schemas.openxmlformats.org/officeDocument/2006/relationships/image" Target="../media/image34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114800" y="990600"/>
            <a:ext cx="468480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Михаил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Михайлович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Зощенко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00600" y="4191000"/>
            <a:ext cx="349326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1895-1958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57200" y="838200"/>
            <a:ext cx="3886200" cy="518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1000" y="3505200"/>
            <a:ext cx="8534400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 dirty="0"/>
              <a:t>Основная тема всех детских книг Зощенко та же, что и всех его произведений для взрослых – формирование высокой нравственности. Умея буквально из всего извлечь нравственный урок, писатель учит детей быть добрыми, честными, смелыми и умными.</a:t>
            </a:r>
          </a:p>
          <a:p>
            <a:endParaRPr lang="ru-RU" sz="28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"/>
            <a:ext cx="4419600" cy="331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57800" y="1600200"/>
            <a:ext cx="3886200" cy="470693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mtClean="0"/>
              <a:t>  </a:t>
            </a:r>
            <a:r>
              <a:rPr lang="ru-RU" b="1" smtClean="0">
                <a:latin typeface="Arial" charset="0"/>
                <a:cs typeface="Arial" charset="0"/>
              </a:rPr>
              <a:t>Михаил Зощенко скончался 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solidFill>
                  <a:srgbClr val="C00000"/>
                </a:solidFill>
                <a:latin typeface="Arial" charset="0"/>
                <a:cs typeface="Arial" charset="0"/>
              </a:rPr>
              <a:t>22 июля1958 года</a:t>
            </a:r>
            <a:r>
              <a:rPr lang="ru-RU" b="1" smtClean="0">
                <a:latin typeface="Arial" charset="0"/>
                <a:cs typeface="Arial" charset="0"/>
              </a:rPr>
              <a:t>, </a:t>
            </a:r>
          </a:p>
          <a:p>
            <a:pPr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b="1" smtClean="0">
                <a:latin typeface="Arial" charset="0"/>
                <a:cs typeface="Arial" charset="0"/>
              </a:rPr>
              <a:t>в Ленинграде. Похоронен в Сестрорецке. 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381000" y="533400"/>
            <a:ext cx="4343400" cy="579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410200" y="3429000"/>
            <a:ext cx="1828800" cy="779463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7411" name="Прямоугольник 1"/>
          <p:cNvSpPr>
            <a:spLocks noChangeArrowheads="1"/>
          </p:cNvSpPr>
          <p:nvPr/>
        </p:nvSpPr>
        <p:spPr bwMode="auto">
          <a:xfrm>
            <a:off x="685800" y="381000"/>
            <a:ext cx="8001000" cy="226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</a:rPr>
              <a:t>Награды Зощенко </a:t>
            </a:r>
          </a:p>
          <a:p>
            <a:pPr algn="ctr"/>
            <a:r>
              <a:rPr lang="ru-RU" sz="4000" b="1">
                <a:solidFill>
                  <a:srgbClr val="C00000"/>
                </a:solidFill>
              </a:rPr>
              <a:t>за литературную работу:</a:t>
            </a:r>
          </a:p>
          <a:p>
            <a:pPr algn="ctr"/>
            <a:endParaRPr lang="ru-RU" sz="2800" b="1">
              <a:solidFill>
                <a:srgbClr val="C00000"/>
              </a:solidFill>
            </a:endParaRPr>
          </a:p>
          <a:p>
            <a:pPr algn="ctr"/>
            <a:endParaRPr lang="ru-RU" sz="2800" b="1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print"/>
          <a:srcRect b="107"/>
          <a:stretch>
            <a:fillRect/>
          </a:stretch>
        </p:blipFill>
        <p:spPr bwMode="auto">
          <a:xfrm>
            <a:off x="5257800" y="1752601"/>
            <a:ext cx="2120850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3" name="Прямоугольник 3"/>
          <p:cNvSpPr>
            <a:spLocks noChangeArrowheads="1"/>
          </p:cNvSpPr>
          <p:nvPr/>
        </p:nvSpPr>
        <p:spPr bwMode="auto">
          <a:xfrm>
            <a:off x="914400" y="5334000"/>
            <a:ext cx="2895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b="1"/>
              <a:t>1939г. Орден Трудового Красного Знамени. </a:t>
            </a:r>
            <a:endParaRPr lang="ru-RU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752600"/>
            <a:ext cx="2057400" cy="350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5" name="Прямоугольник 5"/>
          <p:cNvSpPr>
            <a:spLocks noChangeArrowheads="1"/>
          </p:cNvSpPr>
          <p:nvPr/>
        </p:nvSpPr>
        <p:spPr bwMode="auto">
          <a:xfrm>
            <a:off x="4191000" y="5257800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b="1"/>
              <a:t>1946г. Медаль «За доблестный труд в Великой Отечественной войне 1941—1945 гг.»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381000"/>
            <a:ext cx="2195496" cy="2924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304800" y="5029200"/>
            <a:ext cx="5486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/>
              <a:t>Малая Конюшенная ул., </a:t>
            </a:r>
          </a:p>
          <a:p>
            <a:pPr algn="ctr"/>
            <a:r>
              <a:rPr lang="ru-RU" sz="2800" b="1"/>
              <a:t>д. 4/2, кв. 119 – </a:t>
            </a:r>
          </a:p>
          <a:p>
            <a:pPr algn="ctr"/>
            <a:r>
              <a:rPr lang="ru-RU" sz="2800" b="1"/>
              <a:t>музей-квартира М. Зощенко.</a:t>
            </a: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74998"/>
            <a:ext cx="3106055" cy="2354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2286000"/>
            <a:ext cx="3162300" cy="2371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990600"/>
            <a:ext cx="4257675" cy="3200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99"/>
          <a:stretch>
            <a:fillRect/>
          </a:stretch>
        </p:blipFill>
        <p:spPr bwMode="auto">
          <a:xfrm>
            <a:off x="4572000" y="0"/>
            <a:ext cx="1968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0" name="Прямоугольник 7"/>
          <p:cNvSpPr>
            <a:spLocks noChangeArrowheads="1"/>
          </p:cNvSpPr>
          <p:nvPr/>
        </p:nvSpPr>
        <p:spPr bwMode="auto">
          <a:xfrm>
            <a:off x="1600200" y="381000"/>
            <a:ext cx="2085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</a:rPr>
              <a:t>Память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151964"/>
            <a:ext cx="6096000" cy="50202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9" name="Прямоугольник 2"/>
          <p:cNvSpPr>
            <a:spLocks noChangeArrowheads="1"/>
          </p:cNvSpPr>
          <p:nvPr/>
        </p:nvSpPr>
        <p:spPr bwMode="auto">
          <a:xfrm>
            <a:off x="685800" y="60960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400" b="1"/>
              <a:t>Памятник писателю у библиотеки Сестрорецка.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1447800" y="381000"/>
            <a:ext cx="617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C00000"/>
                </a:solidFill>
              </a:rPr>
              <a:t>Память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7" descr="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876800"/>
            <a:ext cx="1330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1183">
            <a:off x="695325" y="2208213"/>
            <a:ext cx="1585913" cy="216693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4" name="Picture 3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884">
            <a:off x="2417763" y="2455863"/>
            <a:ext cx="1752600" cy="23907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5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1720">
            <a:off x="5211763" y="2951163"/>
            <a:ext cx="1739900" cy="2286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6" name="Picture 3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761997">
            <a:off x="6934200" y="2074863"/>
            <a:ext cx="1795463" cy="2286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7" name="Picture 3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1739900" cy="2286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8" name="TextBox 24"/>
          <p:cNvSpPr txBox="1">
            <a:spLocks noChangeArrowheads="1"/>
          </p:cNvSpPr>
          <p:nvPr/>
        </p:nvSpPr>
        <p:spPr bwMode="auto">
          <a:xfrm>
            <a:off x="228600" y="457200"/>
            <a:ext cx="86868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C00000"/>
                </a:solidFill>
              </a:rPr>
              <a:t>Читайте книги </a:t>
            </a:r>
          </a:p>
          <a:p>
            <a:pPr algn="ctr" eaLnBrk="1" hangingPunct="1"/>
            <a:r>
              <a:rPr lang="ru-RU" sz="4000" b="1">
                <a:solidFill>
                  <a:srgbClr val="C00000"/>
                </a:solidFill>
              </a:rPr>
              <a:t>Михаила Михайловича Зощенко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290">
            <a:off x="4327525" y="1927225"/>
            <a:ext cx="1657350" cy="220980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27" descr="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876800"/>
            <a:ext cx="1330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2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6592">
            <a:off x="1905000" y="1981200"/>
            <a:ext cx="1676400" cy="22637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5648">
            <a:off x="717550" y="3905250"/>
            <a:ext cx="1693863" cy="23526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0" name="Picture 3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9529">
            <a:off x="6788150" y="1939925"/>
            <a:ext cx="1676400" cy="2265363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1" name="TextBox 24"/>
          <p:cNvSpPr txBox="1">
            <a:spLocks noChangeArrowheads="1"/>
          </p:cNvSpPr>
          <p:nvPr/>
        </p:nvSpPr>
        <p:spPr bwMode="auto">
          <a:xfrm>
            <a:off x="228600" y="381000"/>
            <a:ext cx="8610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000" b="1">
                <a:solidFill>
                  <a:srgbClr val="C00000"/>
                </a:solidFill>
              </a:rPr>
              <a:t>Читайте книги</a:t>
            </a:r>
          </a:p>
          <a:p>
            <a:pPr algn="ctr" eaLnBrk="1" hangingPunct="1"/>
            <a:r>
              <a:rPr lang="ru-RU" sz="4000" b="1">
                <a:solidFill>
                  <a:srgbClr val="C00000"/>
                </a:solidFill>
              </a:rPr>
              <a:t> Михаила Михайловича Зощенко</a:t>
            </a:r>
          </a:p>
        </p:txBody>
      </p:sp>
      <p:pic>
        <p:nvPicPr>
          <p:cNvPr id="21512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8457">
            <a:off x="5649913" y="3957638"/>
            <a:ext cx="1600200" cy="231457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038600"/>
            <a:ext cx="1800225" cy="2346325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058396" y="1219200"/>
            <a:ext cx="468480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Михаил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Михайлович</a:t>
            </a:r>
          </a:p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Зощенко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4114800"/>
            <a:ext cx="3657600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русский прозаик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писатель-сатирик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9600" y="914400"/>
            <a:ext cx="3581400" cy="4638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ChangeArrowheads="1"/>
          </p:cNvSpPr>
          <p:nvPr/>
        </p:nvSpPr>
        <p:spPr bwMode="auto">
          <a:xfrm>
            <a:off x="381000" y="300038"/>
            <a:ext cx="6096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/>
              <a:t>Михаил Зощенко родился </a:t>
            </a:r>
          </a:p>
          <a:p>
            <a:r>
              <a:rPr lang="ru-RU" sz="2800" b="1">
                <a:solidFill>
                  <a:srgbClr val="C00000"/>
                </a:solidFill>
              </a:rPr>
              <a:t>29 июля 1895 года </a:t>
            </a:r>
            <a:r>
              <a:rPr lang="ru-RU" sz="2800" b="1"/>
              <a:t>в Петербурге,</a:t>
            </a:r>
          </a:p>
          <a:p>
            <a:r>
              <a:rPr lang="ru-RU" sz="2800" b="1"/>
              <a:t>в семье небогатого художника </a:t>
            </a:r>
          </a:p>
          <a:p>
            <a:r>
              <a:rPr lang="ru-RU" sz="2800" b="1"/>
              <a:t>и писательницы. </a:t>
            </a:r>
          </a:p>
          <a:p>
            <a:r>
              <a:rPr lang="ru-RU" sz="2800" b="1"/>
              <a:t>С раннего детства, а особенно после смерти отца (мальчику было 12 лет), когда его мать страдая от унижения просила о пособии для своих восьмерых детей, будущий писатель уже отчётливо уяснил, что мир устроен несправедливо, и при первой же возможности отправился этот мир изучать.</a:t>
            </a:r>
          </a:p>
          <a:p>
            <a:endParaRPr lang="ru-RU" sz="2800" b="1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 r="20"/>
          <a:stretch>
            <a:fillRect/>
          </a:stretch>
        </p:blipFill>
        <p:spPr bwMode="auto">
          <a:xfrm>
            <a:off x="6096000" y="228600"/>
            <a:ext cx="3048000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2971800" y="897473"/>
            <a:ext cx="6172200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ru-RU" sz="1400" b="1" dirty="0"/>
          </a:p>
          <a:p>
            <a:r>
              <a:rPr lang="ru-RU" sz="2400" b="1" dirty="0"/>
              <a:t>В </a:t>
            </a:r>
            <a:r>
              <a:rPr lang="ru-RU" sz="2400" b="1" dirty="0">
                <a:solidFill>
                  <a:srgbClr val="C00000"/>
                </a:solidFill>
              </a:rPr>
              <a:t>1913</a:t>
            </a:r>
            <a:r>
              <a:rPr lang="ru-RU" sz="2400" b="1" dirty="0"/>
              <a:t> г. после окончания 8-ой гимназии поступил в </a:t>
            </a:r>
            <a:r>
              <a:rPr lang="ru-RU" sz="2400" b="1" dirty="0" err="1"/>
              <a:t>Импера-торский</a:t>
            </a:r>
            <a:r>
              <a:rPr lang="ru-RU" sz="2400" b="1" dirty="0"/>
              <a:t> Санкт-Петербургский университет на юридический факультет. Не закончив курса,</a:t>
            </a:r>
          </a:p>
          <a:p>
            <a:r>
              <a:rPr lang="ru-RU" sz="2400" b="1" dirty="0"/>
              <a:t>он отправился на фронт начавшейся первой мировой войны добровольцем; участвовал в боях, отличаясь храбростью и отвагой, за что удостоен пяти орденов; командовал батальоном; был трижды ранен, отравлен газами, окончил войну в чине штабс-капитана. 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2357925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6705600" y="4114800"/>
            <a:ext cx="1600200" cy="74612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0243" name="Прямоугольник 1"/>
          <p:cNvSpPr>
            <a:spLocks noChangeArrowheads="1"/>
          </p:cNvSpPr>
          <p:nvPr/>
        </p:nvSpPr>
        <p:spPr bwMode="auto">
          <a:xfrm>
            <a:off x="457200" y="5715000"/>
            <a:ext cx="8382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sz="2800" b="1">
              <a:solidFill>
                <a:srgbClr val="C00000"/>
              </a:solidFill>
            </a:endParaRPr>
          </a:p>
          <a:p>
            <a:endParaRPr lang="ru-RU" sz="2800" b="1"/>
          </a:p>
          <a:p>
            <a:endParaRPr lang="ru-RU" sz="2800" b="1"/>
          </a:p>
          <a:p>
            <a:endParaRPr lang="ru-RU" sz="2800" b="1"/>
          </a:p>
          <a:p>
            <a:endParaRPr lang="ru-RU" sz="2800" b="1"/>
          </a:p>
          <a:p>
            <a:r>
              <a:rPr lang="ru-RU" sz="2800" b="1"/>
              <a:t>1915 г. Орден Святого Станислава III ст.</a:t>
            </a:r>
          </a:p>
          <a:p>
            <a:r>
              <a:rPr lang="ru-RU" sz="2800" b="1"/>
              <a:t>11 февраля 1916 — Орден Святой Анны IV ст. с надписью «За храбрость».</a:t>
            </a:r>
          </a:p>
          <a:p>
            <a:r>
              <a:rPr lang="ru-RU" sz="2800" b="1"/>
              <a:t>13 сентября 1916 — Орден Святого Станислава II ст. с мечами.</a:t>
            </a:r>
          </a:p>
          <a:p>
            <a:r>
              <a:rPr lang="ru-RU" sz="2800" b="1"/>
              <a:t>9 ноября 1916 — Орден Святой Анны III ст. с мечами и бантом.</a:t>
            </a:r>
          </a:p>
          <a:p>
            <a:r>
              <a:rPr lang="ru-RU" sz="2800" b="1"/>
              <a:t>Январь 1917 — Орден Святого Владимира IV ст. с мечами и бантом.</a:t>
            </a:r>
          </a:p>
          <a:p>
            <a:endParaRPr lang="ru-RU" sz="2800" b="1"/>
          </a:p>
        </p:txBody>
      </p:sp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457200" y="5181600"/>
            <a:ext cx="274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/>
              <a:t>1915 г. Орден Святого Станислава III ст.</a:t>
            </a:r>
          </a:p>
        </p:txBody>
      </p:sp>
      <p:sp>
        <p:nvSpPr>
          <p:cNvPr id="10245" name="Прямоугольник 7"/>
          <p:cNvSpPr>
            <a:spLocks noChangeArrowheads="1"/>
          </p:cNvSpPr>
          <p:nvPr/>
        </p:nvSpPr>
        <p:spPr bwMode="auto">
          <a:xfrm>
            <a:off x="381000" y="457200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</a:rPr>
              <a:t>Боевые награды Зощенко:</a:t>
            </a: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3352800" y="5181600"/>
            <a:ext cx="274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/>
              <a:t>1916 г. Орден Святой Анны IV ст. </a:t>
            </a:r>
            <a:endParaRPr lang="ru-RU"/>
          </a:p>
        </p:txBody>
      </p:sp>
      <p:pic>
        <p:nvPicPr>
          <p:cNvPr id="1024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52600"/>
            <a:ext cx="25368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6096000" y="5105400"/>
            <a:ext cx="2667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/>
              <a:t>1916г. Орден Святого Станислава II ст.</a:t>
            </a:r>
            <a:endParaRPr lang="ru-RU"/>
          </a:p>
        </p:txBody>
      </p:sp>
      <p:pic>
        <p:nvPicPr>
          <p:cNvPr id="1024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76400"/>
            <a:ext cx="2514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76400"/>
            <a:ext cx="2590800" cy="337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181600" y="3733800"/>
            <a:ext cx="1752600" cy="398463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11267" name="Прямоугольник 1"/>
          <p:cNvSpPr>
            <a:spLocks noChangeArrowheads="1"/>
          </p:cNvSpPr>
          <p:nvPr/>
        </p:nvSpPr>
        <p:spPr bwMode="auto">
          <a:xfrm>
            <a:off x="457200" y="5715000"/>
            <a:ext cx="8382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sz="2800" b="1">
              <a:solidFill>
                <a:srgbClr val="C00000"/>
              </a:solidFill>
            </a:endParaRPr>
          </a:p>
          <a:p>
            <a:endParaRPr lang="ru-RU" sz="2800" b="1"/>
          </a:p>
          <a:p>
            <a:endParaRPr lang="ru-RU" sz="2800" b="1"/>
          </a:p>
          <a:p>
            <a:endParaRPr lang="ru-RU" sz="2800" b="1"/>
          </a:p>
          <a:p>
            <a:endParaRPr lang="ru-RU" sz="2800" b="1"/>
          </a:p>
        </p:txBody>
      </p:sp>
      <p:sp>
        <p:nvSpPr>
          <p:cNvPr id="11268" name="Прямоугольник 7"/>
          <p:cNvSpPr>
            <a:spLocks noChangeArrowheads="1"/>
          </p:cNvSpPr>
          <p:nvPr/>
        </p:nvSpPr>
        <p:spPr bwMode="auto">
          <a:xfrm>
            <a:off x="381000" y="685800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</a:rPr>
              <a:t>Боевые награды Зощенко:</a:t>
            </a:r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2819400" cy="321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TextBox 9"/>
          <p:cNvSpPr txBox="1">
            <a:spLocks noChangeArrowheads="1"/>
          </p:cNvSpPr>
          <p:nvPr/>
        </p:nvSpPr>
        <p:spPr bwMode="auto">
          <a:xfrm>
            <a:off x="1447800" y="5105400"/>
            <a:ext cx="274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/>
              <a:t>1916 г. Орден Святой Анны IV ст. </a:t>
            </a:r>
            <a:endParaRPr lang="ru-RU"/>
          </a:p>
        </p:txBody>
      </p:sp>
      <p:sp>
        <p:nvSpPr>
          <p:cNvPr id="11271" name="TextBox 11"/>
          <p:cNvSpPr txBox="1">
            <a:spLocks noChangeArrowheads="1"/>
          </p:cNvSpPr>
          <p:nvPr/>
        </p:nvSpPr>
        <p:spPr bwMode="auto">
          <a:xfrm>
            <a:off x="4876800" y="5029200"/>
            <a:ext cx="2438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/>
              <a:t>1917г. Орден Святого Владимира IV ст.</a:t>
            </a:r>
            <a:endParaRPr lang="ru-RU"/>
          </a:p>
        </p:txBody>
      </p:sp>
      <p:pic>
        <p:nvPicPr>
          <p:cNvPr id="1127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828800"/>
            <a:ext cx="2514600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7"/>
          <p:cNvSpPr>
            <a:spLocks noChangeArrowheads="1"/>
          </p:cNvSpPr>
          <p:nvPr/>
        </p:nvSpPr>
        <p:spPr bwMode="auto">
          <a:xfrm>
            <a:off x="4038600" y="1981200"/>
            <a:ext cx="47244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/>
              <a:t>Впоследствии опыт военных лет, знание солдатской и офицерской среды так или иначе отражались в его произведениях, в том числе в первой книге </a:t>
            </a:r>
            <a:r>
              <a:rPr lang="ru-RU" sz="2800" b="1">
                <a:solidFill>
                  <a:srgbClr val="C00000"/>
                </a:solidFill>
              </a:rPr>
              <a:t>"Рассказы Назара Ильича, господина Синебрюхова"</a:t>
            </a:r>
            <a:r>
              <a:rPr lang="ru-RU" sz="2800" b="1"/>
              <a:t>.</a:t>
            </a:r>
            <a:endParaRPr lang="ru-RU" sz="280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381000" y="381000"/>
            <a:ext cx="3581400" cy="43507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86200" y="228600"/>
            <a:ext cx="5257800" cy="698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ru-RU" sz="2800" b="1" dirty="0"/>
              <a:t>Зощенко переменил несколько должностей, перепробовав разные профессии: служил в милиции, был агентом уголовного розыска, делопроизводителем Петроградского военного порта, столяром, </a:t>
            </a:r>
            <a:r>
              <a:rPr lang="ru-RU" sz="2800" b="1" dirty="0" err="1"/>
              <a:t>сапожни</a:t>
            </a:r>
            <a:r>
              <a:rPr lang="ru-RU" sz="2800" b="1" dirty="0"/>
              <a:t>-ком, но это так и не дало какой-либо бытовой устроенности и покоя, но зато обогатило массой знаний и жизненных наблюдений. </a:t>
            </a:r>
          </a:p>
          <a:p>
            <a:endParaRPr lang="ru-RU" sz="28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3200400" cy="5565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038600" y="322263"/>
            <a:ext cx="4724400" cy="590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ru-RU" sz="1400" b="1">
              <a:solidFill>
                <a:srgbClr val="C00000"/>
              </a:solidFill>
            </a:endParaRPr>
          </a:p>
          <a:p>
            <a:r>
              <a:rPr lang="ru-RU" sz="2800" b="1"/>
              <a:t>С </a:t>
            </a:r>
            <a:r>
              <a:rPr lang="ru-RU" sz="2800" b="1">
                <a:solidFill>
                  <a:srgbClr val="C00000"/>
                </a:solidFill>
              </a:rPr>
              <a:t>1920 </a:t>
            </a:r>
            <a:r>
              <a:rPr lang="ru-RU" sz="2800" b="1"/>
              <a:t>г. Зощенко занялся литературной работой. Именно в литературе он видел свое настоящее призвание.</a:t>
            </a:r>
          </a:p>
          <a:p>
            <a:endParaRPr lang="ru-RU" sz="2800" b="1"/>
          </a:p>
          <a:p>
            <a:r>
              <a:rPr lang="ru-RU" sz="2800" b="1"/>
              <a:t>Его перу принадлежат несколько книжек, адресованных детям дошкольного и младшего школьного возраста. 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81000" y="609600"/>
            <a:ext cx="3619500" cy="3848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83">
      <a:dk1>
        <a:sysClr val="windowText" lastClr="000000"/>
      </a:dk1>
      <a:lt1>
        <a:srgbClr val="FDE5CC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</TotalTime>
  <Words>496</Words>
  <Application>Microsoft Office PowerPoint</Application>
  <PresentationFormat>Экран (4:3)</PresentationFormat>
  <Paragraphs>63</Paragraphs>
  <Slides>16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Wingdings 2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27</cp:revision>
  <cp:lastPrinted>1601-01-01T00:00:00Z</cp:lastPrinted>
  <dcterms:created xsi:type="dcterms:W3CDTF">1601-01-01T00:00:00Z</dcterms:created>
  <dcterms:modified xsi:type="dcterms:W3CDTF">2025-07-29T06:53:16Z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710584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Version">
    <vt:i4>1</vt:i4>
  </property>
</Properties>
</file>