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58" r:id="rId4"/>
    <p:sldId id="276" r:id="rId5"/>
    <p:sldId id="260" r:id="rId6"/>
    <p:sldId id="261" r:id="rId7"/>
    <p:sldId id="262" r:id="rId8"/>
    <p:sldId id="279" r:id="rId9"/>
    <p:sldId id="280" r:id="rId10"/>
    <p:sldId id="264" r:id="rId11"/>
    <p:sldId id="283" r:id="rId12"/>
    <p:sldId id="274" r:id="rId13"/>
    <p:sldId id="285" r:id="rId14"/>
    <p:sldId id="289" r:id="rId15"/>
    <p:sldId id="288" r:id="rId16"/>
    <p:sldId id="290"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FF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009" autoAdjust="0"/>
    <p:restoredTop sz="94660"/>
  </p:normalViewPr>
  <p:slideViewPr>
    <p:cSldViewPr>
      <p:cViewPr varScale="1">
        <p:scale>
          <a:sx n="63" d="100"/>
          <a:sy n="63" d="100"/>
        </p:scale>
        <p:origin x="-7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AF3AEA9-1078-464D-9CC8-D05A6F9B4961}" type="datetimeFigureOut">
              <a:rPr lang="ru-RU"/>
              <a:pPr>
                <a:defRPr/>
              </a:pPr>
              <a:t>21.05.2020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5533A4-A3E2-42E3-88BD-EE8463A98E8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F54165-3B4F-4679-9508-21E2E4A931C8}" type="datetimeFigureOut">
              <a:rPr lang="ru-RU"/>
              <a:pPr>
                <a:defRPr/>
              </a:pPr>
              <a:t>21.05.2020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D2C292-4945-4ECC-8F67-FA744E1ED16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9F2DE58-C0EE-4446-BF19-43B7B7A06A0D}" type="datetimeFigureOut">
              <a:rPr lang="ru-RU"/>
              <a:pPr>
                <a:defRPr/>
              </a:pPr>
              <a:t>21.05.2020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78F8EC-AAB4-4D55-B4D4-D4105A0B969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317FEE5-34BC-430C-A0BC-9755BED2DE0F}" type="datetimeFigureOut">
              <a:rPr lang="ru-RU"/>
              <a:pPr>
                <a:defRPr/>
              </a:pPr>
              <a:t>21.05.2020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214C55B-CF29-4C25-90D6-E65CDDBF2A7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FC12955-B331-4F4D-AD0F-37E67942B847}" type="datetimeFigureOut">
              <a:rPr lang="ru-RU"/>
              <a:pPr>
                <a:defRPr/>
              </a:pPr>
              <a:t>21.05.2020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EAD2697-347D-427D-9BAE-90FEBB90315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4D8ED96-C004-4ED1-81AA-703202014775}" type="datetimeFigureOut">
              <a:rPr lang="ru-RU"/>
              <a:pPr>
                <a:defRPr/>
              </a:pPr>
              <a:t>21.05.2020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FB5FDB-C3E3-4168-9550-D602D248B61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5D8CEA9-8D1F-470F-84FD-E738F74C5006}" type="datetimeFigureOut">
              <a:rPr lang="ru-RU"/>
              <a:pPr>
                <a:defRPr/>
              </a:pPr>
              <a:t>21.05.2020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329A48D-CF8B-4017-8734-0D26BAD3E88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F5024E4-7ACB-4077-8AF9-59230BC20878}" type="datetimeFigureOut">
              <a:rPr lang="ru-RU"/>
              <a:pPr>
                <a:defRPr/>
              </a:pPr>
              <a:t>21.05.2020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BFCB110-80C5-4BF7-A25D-4D88E43A252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46C21E1-8232-4030-9C5B-9F32A92A9183}" type="datetimeFigureOut">
              <a:rPr lang="ru-RU"/>
              <a:pPr>
                <a:defRPr/>
              </a:pPr>
              <a:t>21.05.2020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7825072-1949-426F-B77D-92744BFD1A7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1A9F277-24C8-4D7C-9D3F-10247C807AA7}" type="datetimeFigureOut">
              <a:rPr lang="ru-RU"/>
              <a:pPr>
                <a:defRPr/>
              </a:pPr>
              <a:t>21.05.2020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CB61B2-70A4-4633-B4A8-196C61F33BD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6325DD9-4DC0-4B72-B395-CB91588355AA}" type="datetimeFigureOut">
              <a:rPr lang="ru-RU"/>
              <a:pPr>
                <a:defRPr/>
              </a:pPr>
              <a:t>21.05.2020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8AB60C1-909E-4E44-960C-546226A2630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00A5C01-E186-42C0-8D92-227C1B9FB40D}" type="datetimeFigureOut">
              <a:rPr lang="ru-RU"/>
              <a:pPr>
                <a:defRPr/>
              </a:pPr>
              <a:t>21.05.2020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9C586CE-5AE7-4C44-8569-850A700A1BA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D:\&#1084;&#1091;&#1079;&#1099;&#1082;&#1072;%20&#1076;&#1083;&#1103;%20&#1082;&#1086;&#1085;&#1082;&#1091;&#1088;&#1089;&#1086;&#1074;%20&#8211;%20&#1074;%20&#1085;&#1072;&#1095;&#1072;&#1083;&#1077;%20&#1087;&#1088;&#1072;&#1079;&#1076;&#1085;&#1080;&#1082;&#1072;%20&#1082;&#1074;&#1085;%20(www.petamusic.ru).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days.ru/Images/ii1233&amp;1867.htm" TargetMode="External"/><Relationship Id="rId1" Type="http://schemas.openxmlformats.org/officeDocument/2006/relationships/slideLayout" Target="../slideLayouts/slideLayout2.xml"/><Relationship Id="rId4" Type="http://schemas.openxmlformats.org/officeDocument/2006/relationships/image" Target="http://www.days.ru/Images/ib1867.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file:///D:\Hor_-_Kirill_i_Mefodiy_gigmuziki.com.mp3" TargetMode="Externa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file:///D:\&#1089;&#1090;&#1080;&#1093;_&#1052;&#1091;&#1078;&#1077;&#1089;&#1090;&#1074;&#1086;..mp3" TargetMode="External"/><Relationship Id="rId5" Type="http://schemas.openxmlformats.org/officeDocument/2006/relationships/image" Target="../media/image3.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days.ru/Images/ii1525&amp;1913.htm" TargetMode="External"/><Relationship Id="rId2" Type="http://schemas.openxmlformats.org/officeDocument/2006/relationships/slideLayout" Target="../slideLayouts/slideLayout2.xml"/><Relationship Id="rId1" Type="http://schemas.openxmlformats.org/officeDocument/2006/relationships/audio" Target="file:///D:\GOSUDARSTVENNYY_KAMERNYY_HOR_Hudozhestvennyy_rukovoditel__i_glavnyy_dirizher_-_Vladimir_KONTAREV_1997_Maastriht._-_ChAYKOVSK&#1048;Y_gigmuziki.com.mp3" TargetMode="External"/><Relationship Id="rId6" Type="http://schemas.openxmlformats.org/officeDocument/2006/relationships/image" Target="../media/image3.png"/><Relationship Id="rId5" Type="http://schemas.openxmlformats.org/officeDocument/2006/relationships/image" Target="http://www.days.ru/Images/ib1913.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Pismennos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4" name="Rectangle 6"/>
          <p:cNvSpPr>
            <a:spLocks noChangeArrowheads="1"/>
          </p:cNvSpPr>
          <p:nvPr/>
        </p:nvSpPr>
        <p:spPr bwMode="auto">
          <a:xfrm>
            <a:off x="1331913" y="765175"/>
            <a:ext cx="5472112" cy="1311275"/>
          </a:xfrm>
          <a:prstGeom prst="rect">
            <a:avLst/>
          </a:prstGeom>
          <a:noFill/>
          <a:ln w="9525">
            <a:noFill/>
            <a:miter lim="800000"/>
            <a:headEnd/>
            <a:tailEnd/>
          </a:ln>
        </p:spPr>
        <p:txBody>
          <a:bodyPr>
            <a:spAutoFit/>
          </a:bodyPr>
          <a:lstStyle/>
          <a:p>
            <a:pPr algn="ctr"/>
            <a:r>
              <a:rPr lang="en-US" sz="8000" b="1" i="1">
                <a:solidFill>
                  <a:srgbClr val="CC0000"/>
                </a:solidFill>
                <a:latin typeface="Castellar" pitchFamily="18" charset="0"/>
              </a:rPr>
              <a:t>24</a:t>
            </a:r>
            <a:r>
              <a:rPr lang="en-US" sz="7200" b="1" i="1">
                <a:latin typeface="Castellar" pitchFamily="18" charset="0"/>
              </a:rPr>
              <a:t> </a:t>
            </a:r>
            <a:r>
              <a:rPr lang="ru-RU" sz="7200" b="1" i="1">
                <a:solidFill>
                  <a:srgbClr val="CC0000"/>
                </a:solidFill>
                <a:latin typeface="Castellar" pitchFamily="18" charset="0"/>
              </a:rPr>
              <a:t>МАЯ</a:t>
            </a:r>
          </a:p>
        </p:txBody>
      </p:sp>
      <p:pic>
        <p:nvPicPr>
          <p:cNvPr id="13316" name="музыка для конкурсов – в начале праздника квн (www.petamusic.ru).mp3">
            <a:hlinkClick r:id="" action="ppaction://media"/>
          </p:cNvPr>
          <p:cNvPicPr>
            <a:picLocks noRot="1" noChangeAspect="1" noChangeArrowheads="1"/>
          </p:cNvPicPr>
          <p:nvPr>
            <a:audioFile r:link="rId1"/>
          </p:nvPr>
        </p:nvPicPr>
        <p:blipFill>
          <a:blip r:embed="rId4"/>
          <a:srcRect/>
          <a:stretch>
            <a:fillRect/>
          </a:stretch>
        </p:blipFill>
        <p:spPr bwMode="auto">
          <a:xfrm>
            <a:off x="8675688" y="530066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 calcmode="lin" valueType="num">
                                      <p:cBhvr additive="base">
                                        <p:cTn id="7" dur="2000" fill="hold"/>
                                        <p:tgtEl>
                                          <p:spTgt spid="32774">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277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316"/>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6773" fill="hold"/>
                                        <p:tgtEl>
                                          <p:spTgt spid="13316"/>
                                        </p:tgtEl>
                                      </p:cBhvr>
                                    </p:cmd>
                                  </p:childTnLst>
                                </p:cTn>
                              </p:par>
                            </p:childTnLst>
                          </p:cTn>
                        </p:par>
                      </p:childTnLst>
                    </p:cTn>
                  </p:par>
                </p:childTnLst>
              </p:cTn>
              <p:nextCondLst>
                <p:cond evt="onClick" delay="0">
                  <p:tgtEl>
                    <p:spTgt spid="13316"/>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33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a:xfrm>
            <a:off x="571500" y="2781300"/>
            <a:ext cx="8321675" cy="3459163"/>
          </a:xfrm>
        </p:spPr>
        <p:txBody>
          <a:bodyPr/>
          <a:lstStyle/>
          <a:p>
            <a:pPr algn="r" eaLnBrk="1" hangingPunct="1">
              <a:buFont typeface="Arial" charset="0"/>
              <a:buNone/>
            </a:pPr>
            <a:r>
              <a:rPr lang="ru-RU" smtClean="0">
                <a:latin typeface="Arial" charset="0"/>
              </a:rPr>
              <a:t>                          </a:t>
            </a:r>
            <a:r>
              <a:rPr lang="ru-RU" b="1" smtClean="0"/>
              <a:t>С помощью брата Мефодия  </a:t>
            </a:r>
            <a:r>
              <a:rPr lang="ru-RU" b="1" smtClean="0">
                <a:latin typeface="Arial" charset="0"/>
              </a:rPr>
              <a:t>                                                                 </a:t>
            </a:r>
            <a:r>
              <a:rPr lang="ru-RU" b="1" smtClean="0"/>
              <a:t>Кирилл  за 6 месяцев составил </a:t>
            </a:r>
            <a:r>
              <a:rPr lang="ru-RU" b="1" smtClean="0">
                <a:latin typeface="Arial" charset="0"/>
              </a:rPr>
              <a:t>                      </a:t>
            </a:r>
            <a:r>
              <a:rPr lang="ru-RU" b="1" smtClean="0"/>
              <a:t>славянскую азбуку (т.н. глаголицу) </a:t>
            </a:r>
            <a:r>
              <a:rPr lang="ru-RU" b="1" smtClean="0">
                <a:latin typeface="Arial" charset="0"/>
              </a:rPr>
              <a:t>                    </a:t>
            </a:r>
            <a:r>
              <a:rPr lang="ru-RU" b="1" smtClean="0"/>
              <a:t> и перевел на славянский язык книги, без которых не могло совершаться Богослужение: Евангелие Апракос, Апостол, Псалтирь и избранные службы</a:t>
            </a:r>
          </a:p>
        </p:txBody>
      </p:sp>
      <p:sp>
        <p:nvSpPr>
          <p:cNvPr id="28674" name="Прямоугольник 4"/>
          <p:cNvSpPr>
            <a:spLocks noChangeArrowheads="1"/>
          </p:cNvSpPr>
          <p:nvPr/>
        </p:nvSpPr>
        <p:spPr bwMode="auto">
          <a:xfrm>
            <a:off x="3857625" y="765175"/>
            <a:ext cx="4572000" cy="1465263"/>
          </a:xfrm>
          <a:prstGeom prst="rect">
            <a:avLst/>
          </a:prstGeom>
          <a:noFill/>
          <a:ln w="9525">
            <a:noFill/>
            <a:miter lim="800000"/>
            <a:headEnd/>
            <a:tailEnd/>
          </a:ln>
        </p:spPr>
        <p:txBody>
          <a:bodyPr>
            <a:spAutoFit/>
          </a:bodyPr>
          <a:lstStyle/>
          <a:p>
            <a:r>
              <a:rPr lang="ru-RU" b="1" i="1">
                <a:latin typeface="Calibri" pitchFamily="34" charset="0"/>
              </a:rPr>
              <a:t>…пойду с радостью, если у них есть буквы для их языка… Учить без азбуки и без книг все равно, что писать беседу на воде.</a:t>
            </a:r>
          </a:p>
          <a:p>
            <a:pPr algn="r"/>
            <a:r>
              <a:rPr lang="ru-RU" b="1" i="1">
                <a:latin typeface="Calibri" pitchFamily="34" charset="0"/>
              </a:rPr>
              <a:t>Св.Кирилл</a:t>
            </a:r>
            <a:endParaRPr lang="ru-RU">
              <a:latin typeface="Calibri" pitchFamily="34" charset="0"/>
            </a:endParaRPr>
          </a:p>
        </p:txBody>
      </p:sp>
      <p:pic>
        <p:nvPicPr>
          <p:cNvPr id="21506" name="Picture 2" descr="Кирилл, учитель Словенский">
            <a:hlinkClick r:id="rId2"/>
          </p:cNvPr>
          <p:cNvPicPr>
            <a:picLocks noChangeAspect="1" noChangeArrowheads="1"/>
          </p:cNvPicPr>
          <p:nvPr/>
        </p:nvPicPr>
        <p:blipFill>
          <a:blip r:embed="rId3" r:link="rId4"/>
          <a:srcRect/>
          <a:stretch>
            <a:fillRect/>
          </a:stretch>
        </p:blipFill>
        <p:spPr bwMode="auto">
          <a:xfrm>
            <a:off x="250825" y="188913"/>
            <a:ext cx="2714625" cy="3571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539750" y="476250"/>
            <a:ext cx="4033838" cy="5832475"/>
          </a:xfrm>
          <a:prstGeom prst="rect">
            <a:avLst/>
          </a:prstGeom>
          <a:noFill/>
          <a:ln w="9525">
            <a:noFill/>
            <a:miter lim="800000"/>
            <a:headEnd/>
            <a:tailEnd/>
          </a:ln>
        </p:spPr>
      </p:pic>
      <p:pic>
        <p:nvPicPr>
          <p:cNvPr id="32770" name="Picture 3"/>
          <p:cNvPicPr>
            <a:picLocks noChangeAspect="1" noChangeArrowheads="1"/>
          </p:cNvPicPr>
          <p:nvPr/>
        </p:nvPicPr>
        <p:blipFill>
          <a:blip r:embed="rId3"/>
          <a:srcRect/>
          <a:stretch>
            <a:fillRect/>
          </a:stretch>
        </p:blipFill>
        <p:spPr bwMode="auto">
          <a:xfrm>
            <a:off x="4572000" y="476250"/>
            <a:ext cx="3986213" cy="586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6"/>
          <p:cNvSpPr>
            <a:spLocks noGrp="1"/>
          </p:cNvSpPr>
          <p:nvPr>
            <p:ph idx="1"/>
          </p:nvPr>
        </p:nvSpPr>
        <p:spPr>
          <a:xfrm>
            <a:off x="4859338" y="692150"/>
            <a:ext cx="3929062" cy="2808288"/>
          </a:xfrm>
        </p:spPr>
        <p:txBody>
          <a:bodyPr/>
          <a:lstStyle/>
          <a:p>
            <a:pPr algn="ctr" eaLnBrk="1" hangingPunct="1">
              <a:buFont typeface="Arial" charset="0"/>
              <a:buNone/>
            </a:pPr>
            <a:r>
              <a:rPr lang="ru-RU" sz="2800" smtClean="0"/>
              <a:t>	Древнейшая книга на Руси, написанная кириллицей, - Остромирово Евангелие - 1057 года</a:t>
            </a:r>
            <a:endParaRPr lang="ru-RU" sz="2800" b="1" smtClean="0"/>
          </a:p>
        </p:txBody>
      </p:sp>
      <p:sp>
        <p:nvSpPr>
          <p:cNvPr id="33794" name="Прямоугольник 8"/>
          <p:cNvSpPr>
            <a:spLocks noChangeArrowheads="1"/>
          </p:cNvSpPr>
          <p:nvPr/>
        </p:nvSpPr>
        <p:spPr bwMode="auto">
          <a:xfrm>
            <a:off x="0" y="4149725"/>
            <a:ext cx="9144000" cy="2530475"/>
          </a:xfrm>
          <a:prstGeom prst="rect">
            <a:avLst/>
          </a:prstGeom>
          <a:noFill/>
          <a:ln w="9525">
            <a:noFill/>
            <a:miter lim="800000"/>
            <a:headEnd/>
            <a:tailEnd/>
          </a:ln>
        </p:spPr>
        <p:txBody>
          <a:bodyPr>
            <a:spAutoFit/>
          </a:bodyPr>
          <a:lstStyle/>
          <a:p>
            <a:r>
              <a:rPr lang="ru-RU" sz="2000"/>
              <a:t>       </a:t>
            </a:r>
            <a:r>
              <a:rPr lang="ru-RU" sz="2000" b="1" i="1">
                <a:latin typeface="Times New Roman" pitchFamily="18" charset="0"/>
              </a:rPr>
              <a:t>Во времена Петра Великого были внесены изменения в начертания некоторых букв, а 11 букв были исключены из алфавита. Новый алфавит стал беднее по содержанию, но проще и более приспособлен к печатанию различных гражданских деловых бумаг. Он так и получил                                                                              название " гражданский ". </a:t>
            </a:r>
          </a:p>
          <a:p>
            <a:r>
              <a:rPr lang="ru-RU" sz="2000" b="1" i="1">
                <a:latin typeface="Times New Roman" pitchFamily="18" charset="0"/>
              </a:rPr>
              <a:t>      В 1918 году была проведена новая реформа алфавита, и кириллица потеряла еще четыре буквы: ять, и(I), ижицу, фиту. </a:t>
            </a:r>
          </a:p>
        </p:txBody>
      </p:sp>
      <p:pic>
        <p:nvPicPr>
          <p:cNvPr id="27650" name="Picture 2" descr="022"/>
          <p:cNvPicPr>
            <a:picLocks noChangeAspect="1" noChangeArrowheads="1"/>
          </p:cNvPicPr>
          <p:nvPr/>
        </p:nvPicPr>
        <p:blipFill>
          <a:blip r:embed="rId2"/>
          <a:srcRect/>
          <a:stretch>
            <a:fillRect/>
          </a:stretch>
        </p:blipFill>
        <p:spPr bwMode="auto">
          <a:xfrm>
            <a:off x="250825" y="333375"/>
            <a:ext cx="4897438" cy="33623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Содержимое 2"/>
          <p:cNvSpPr>
            <a:spLocks noGrp="1"/>
          </p:cNvSpPr>
          <p:nvPr>
            <p:ph sz="half" idx="4294967295"/>
          </p:nvPr>
        </p:nvSpPr>
        <p:spPr>
          <a:xfrm>
            <a:off x="428625" y="5357813"/>
            <a:ext cx="4087813" cy="738187"/>
          </a:xfrm>
        </p:spPr>
        <p:txBody>
          <a:bodyPr/>
          <a:lstStyle/>
          <a:p>
            <a:pPr marL="273050" indent="-273050" eaLnBrk="1" hangingPunct="1"/>
            <a:endParaRPr lang="ru-RU" smtClean="0"/>
          </a:p>
        </p:txBody>
      </p:sp>
      <p:sp>
        <p:nvSpPr>
          <p:cNvPr id="34818" name="Содержимое 3"/>
          <p:cNvSpPr>
            <a:spLocks noGrp="1"/>
          </p:cNvSpPr>
          <p:nvPr>
            <p:ph sz="half" idx="4294967295"/>
          </p:nvPr>
        </p:nvSpPr>
        <p:spPr>
          <a:xfrm>
            <a:off x="4714875" y="5429250"/>
            <a:ext cx="3992563" cy="666750"/>
          </a:xfrm>
        </p:spPr>
        <p:txBody>
          <a:bodyPr/>
          <a:lstStyle/>
          <a:p>
            <a:pPr marL="273050" indent="-273050" eaLnBrk="1" hangingPunct="1"/>
            <a:endParaRPr lang="ru-RU" smtClean="0"/>
          </a:p>
        </p:txBody>
      </p:sp>
      <p:pic>
        <p:nvPicPr>
          <p:cNvPr id="5" name="Рисунок 4"/>
          <p:cNvPicPr/>
          <p:nvPr/>
        </p:nvPicPr>
        <p:blipFill>
          <a:blip r:embed="rId3"/>
          <a:srcRect/>
          <a:stretch>
            <a:fillRect/>
          </a:stretch>
        </p:blipFill>
        <p:spPr bwMode="auto">
          <a:xfrm>
            <a:off x="422246" y="1112824"/>
            <a:ext cx="3786214" cy="4786348"/>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HeroicExtremeRightFacing"/>
            <a:lightRig rig="threePt" dir="t"/>
          </a:scene3d>
          <a:sp3d contourW="6350" prstMaterial="matte">
            <a:bevelT w="101600" h="101600"/>
            <a:contourClr>
              <a:srgbClr val="969696"/>
            </a:contourClr>
          </a:sp3d>
        </p:spPr>
      </p:pic>
      <p:pic>
        <p:nvPicPr>
          <p:cNvPr id="10" name="Рисунок 9"/>
          <p:cNvPicPr/>
          <p:nvPr/>
        </p:nvPicPr>
        <p:blipFill>
          <a:blip r:embed="rId4" cstate="print"/>
          <a:srcRect/>
          <a:stretch>
            <a:fillRect/>
          </a:stretch>
        </p:blipFill>
        <p:spPr bwMode="auto">
          <a:xfrm>
            <a:off x="4837114" y="1101712"/>
            <a:ext cx="4000528" cy="4786346"/>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HeroicExtremeLeftFacing"/>
            <a:lightRig rig="threePt" dir="t"/>
          </a:scene3d>
          <a:sp3d contourW="6350" prstMaterial="matte">
            <a:bevelT w="101600" h="101600"/>
            <a:contourClr>
              <a:srgbClr val="969696"/>
            </a:contourClr>
          </a:sp3d>
        </p:spPr>
      </p:pic>
      <p:pic>
        <p:nvPicPr>
          <p:cNvPr id="12" name="Рисунок 11"/>
          <p:cNvPicPr/>
          <p:nvPr/>
        </p:nvPicPr>
        <p:blipFill>
          <a:blip r:embed="rId5"/>
          <a:srcRect/>
          <a:stretch>
            <a:fillRect/>
          </a:stretch>
        </p:blipFill>
        <p:spPr bwMode="auto">
          <a:xfrm>
            <a:off x="3428256" y="2040785"/>
            <a:ext cx="2068996" cy="2617000"/>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pic>
        <p:nvPicPr>
          <p:cNvPr id="34824" name="Hor_-_Kirill_i_Mefodiy_gigmuziki.com.mp3">
            <a:hlinkClick r:id="" action="ppaction://media"/>
          </p:cNvPr>
          <p:cNvPicPr>
            <a:picLocks noRot="1" noChangeAspect="1" noChangeArrowheads="1"/>
          </p:cNvPicPr>
          <p:nvPr>
            <a:audioFile r:link="rId1"/>
          </p:nvPr>
        </p:nvPicPr>
        <p:blipFill>
          <a:blip r:embed="rId6"/>
          <a:srcRect/>
          <a:stretch>
            <a:fillRect/>
          </a:stretch>
        </p:blipFill>
        <p:spPr bwMode="auto">
          <a:xfrm>
            <a:off x="4427538" y="623728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style.rotation</p:attrName>
                                        </p:attrNameLst>
                                      </p:cBhvr>
                                      <p:tavLst>
                                        <p:tav tm="0">
                                          <p:val>
                                            <p:fltVal val="720"/>
                                          </p:val>
                                        </p:tav>
                                        <p:tav tm="100000">
                                          <p:val>
                                            <p:fltVal val="0"/>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 calcmode="lin" valueType="num">
                                      <p:cBhvr>
                                        <p:cTn id="17"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out)">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82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63425" fill="hold"/>
                                        <p:tgtEl>
                                          <p:spTgt spid="34824"/>
                                        </p:tgtEl>
                                      </p:cBhvr>
                                    </p:cmd>
                                  </p:childTnLst>
                                </p:cTn>
                              </p:par>
                            </p:childTnLst>
                          </p:cTn>
                        </p:par>
                      </p:childTnLst>
                    </p:cTn>
                  </p:par>
                </p:childTnLst>
              </p:cTn>
              <p:nextCondLst>
                <p:cond evt="onClick" delay="0">
                  <p:tgtEl>
                    <p:spTgt spid="34824"/>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3482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4282" y="0"/>
            <a:ext cx="8715436" cy="1142984"/>
          </a:xfrm>
          <a:ln w="12700"/>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anchor="b">
            <a:normAutofit fontScale="90000"/>
          </a:bodyPr>
          <a:lstStyle/>
          <a:p>
            <a:pPr eaLnBrk="1" fontAlgn="auto" hangingPunct="1">
              <a:spcAft>
                <a:spcPts val="0"/>
              </a:spcAft>
              <a:defRPr/>
            </a:pPr>
            <a:r>
              <a:rPr lang="ru-RU" b="1" smtClean="0">
                <a:ln/>
                <a:solidFill>
                  <a:schemeClr val="accent3"/>
                </a:solidFill>
                <a:effectLst>
                  <a:glow rad="228600">
                    <a:schemeClr val="accent4">
                      <a:satMod val="175000"/>
                      <a:alpha val="40000"/>
                    </a:schemeClr>
                  </a:glow>
                </a:effectLst>
              </a:rPr>
              <a:t>Празднование Дня славянской письменности в России.</a:t>
            </a:r>
            <a:endParaRPr lang="ru-RU" sz="4200" spc="-100">
              <a:ln w="3200">
                <a:solidFill>
                  <a:schemeClr val="bg2">
                    <a:shade val="75000"/>
                    <a:alpha val="25000"/>
                  </a:schemeClr>
                </a:solidFill>
                <a:prstDash val="solid"/>
                <a:round/>
              </a:ln>
              <a:effectLst>
                <a:innerShdw blurRad="50800" dist="25400" dir="13500000">
                  <a:prstClr val="black">
                    <a:alpha val="70000"/>
                  </a:prstClr>
                </a:innerShdw>
              </a:effectLst>
            </a:endParaRPr>
          </a:p>
        </p:txBody>
      </p:sp>
      <p:sp>
        <p:nvSpPr>
          <p:cNvPr id="3" name="Содержимое 2"/>
          <p:cNvSpPr>
            <a:spLocks noGrp="1"/>
          </p:cNvSpPr>
          <p:nvPr>
            <p:ph sz="half" idx="4294967295"/>
          </p:nvPr>
        </p:nvSpPr>
        <p:spPr>
          <a:xfrm>
            <a:off x="214282" y="1285860"/>
            <a:ext cx="2357454" cy="5357850"/>
          </a:xfrm>
          <a:blipFill>
            <a:blip r:embed="rId2">
              <a:duotone>
                <a:schemeClr val="accent4">
                  <a:shade val="22000"/>
                  <a:satMod val="160000"/>
                </a:schemeClr>
                <a:schemeClr val="accent4">
                  <a:shade val="45000"/>
                  <a:satMod val="100000"/>
                </a:schemeClr>
              </a:duotone>
            </a:blip>
            <a:tile tx="0" ty="0" sx="65000" sy="65000" flip="none" algn="ctr"/>
          </a:blipFill>
          <a:ln>
            <a:solidFill>
              <a:schemeClr val="accent4">
                <a:shade val="60000"/>
                <a:satMod val="110000"/>
              </a:schemeClr>
            </a:solidFill>
          </a:ln>
          <a:effectLst>
            <a:outerShdw blurRad="38100" dist="25400" dir="5400000" algn="t" rotWithShape="0">
              <a:srgbClr val="000000">
                <a:alpha val="50000"/>
              </a:srgbClr>
            </a:outerShdw>
          </a:effectLst>
          <a:scene3d>
            <a:camera prst="orthographicFront"/>
            <a:lightRig rig="threePt" dir="t"/>
          </a:scene3d>
          <a:sp3d>
            <a:bevelT w="114300" prst="hardEdge"/>
          </a:sp3d>
        </p:spPr>
        <p:style>
          <a:lnRef idx="1">
            <a:schemeClr val="accent4"/>
          </a:lnRef>
          <a:fillRef idx="3">
            <a:schemeClr val="accent4"/>
          </a:fillRef>
          <a:effectRef idx="2">
            <a:schemeClr val="accent4"/>
          </a:effectRef>
          <a:fontRef idx="minor">
            <a:schemeClr val="lt1"/>
          </a:fontRef>
        </p:style>
        <p:txBody>
          <a:bodyPr>
            <a:normAutofit fontScale="77500" lnSpcReduction="20000"/>
          </a:bodyPr>
          <a:lstStyle/>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России День славянской письменности отмечается с </a:t>
            </a:r>
            <a:r>
              <a:rPr lang="ru-RU" sz="3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24 мая 1986 г. </a:t>
            </a: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 с каждым годом приобретает все большую популярность. Все больше людей стремятся отдать дань великой истории славянской письменности, насчитывающей около </a:t>
            </a:r>
            <a:r>
              <a:rPr lang="ru-RU" sz="3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1150 лет!</a:t>
            </a:r>
          </a:p>
          <a:p>
            <a:pPr marL="274320" indent="-274320" eaLnBrk="1" fontAlgn="auto" hangingPunct="1">
              <a:spcBef>
                <a:spcPts val="600"/>
              </a:spcBef>
              <a:spcAft>
                <a:spcPts val="0"/>
              </a:spcAft>
              <a:buClr>
                <a:schemeClr val="accent2"/>
              </a:buClr>
              <a:buSzPct val="85000"/>
              <a:buFont typeface="Wingdings 2"/>
              <a:buNone/>
              <a:defRPr/>
            </a:pPr>
            <a:endParaRPr lang="ru-RU" sz="2600" dirty="0"/>
          </a:p>
        </p:txBody>
      </p:sp>
      <p:sp>
        <p:nvSpPr>
          <p:cNvPr id="35843" name="Содержимое 3"/>
          <p:cNvSpPr>
            <a:spLocks noGrp="1"/>
          </p:cNvSpPr>
          <p:nvPr>
            <p:ph sz="half" idx="4294967295"/>
          </p:nvPr>
        </p:nvSpPr>
        <p:spPr>
          <a:xfrm>
            <a:off x="3214688" y="4429125"/>
            <a:ext cx="5929312" cy="785813"/>
          </a:xfrm>
        </p:spPr>
        <p:txBody>
          <a:bodyPr/>
          <a:lstStyle/>
          <a:p>
            <a:pPr marL="273050" indent="-273050" eaLnBrk="1" hangingPunct="1">
              <a:lnSpc>
                <a:spcPct val="80000"/>
              </a:lnSpc>
              <a:buFont typeface="Arial" charset="0"/>
              <a:buNone/>
            </a:pPr>
            <a:r>
              <a:rPr lang="ru-RU" sz="2200" b="1" i="1" smtClean="0"/>
              <a:t>Памятник Кириллу и Мефодию В Москве.</a:t>
            </a:r>
          </a:p>
        </p:txBody>
      </p:sp>
      <p:pic>
        <p:nvPicPr>
          <p:cNvPr id="5" name="Рисунок 4"/>
          <p:cNvPicPr/>
          <p:nvPr/>
        </p:nvPicPr>
        <p:blipFill>
          <a:blip r:embed="rId3"/>
          <a:srcRect/>
          <a:stretch>
            <a:fillRect/>
          </a:stretch>
        </p:blipFill>
        <p:spPr bwMode="auto">
          <a:xfrm>
            <a:off x="2714612" y="1214422"/>
            <a:ext cx="2786082" cy="321471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p:cNvPicPr>
            <a:picLocks noChangeAspect="1" noChangeArrowheads="1"/>
          </p:cNvPicPr>
          <p:nvPr/>
        </p:nvPicPr>
        <p:blipFill>
          <a:blip r:embed="rId4"/>
          <a:srcRect/>
          <a:stretch>
            <a:fillRect/>
          </a:stretch>
        </p:blipFill>
        <p:spPr bwMode="auto">
          <a:xfrm>
            <a:off x="5500694" y="1142984"/>
            <a:ext cx="3429024" cy="3286148"/>
          </a:xfrm>
          <a:prstGeom prst="rect">
            <a:avLst/>
          </a:prstGeom>
          <a:noFill/>
          <a:ln w="9525">
            <a:noFill/>
            <a:miter lim="800000"/>
            <a:headEnd/>
            <a:tailEnd/>
          </a:ln>
          <a:effectLst>
            <a:glow rad="228600">
              <a:schemeClr val="accent2">
                <a:satMod val="175000"/>
                <a:alpha val="40000"/>
              </a:schemeClr>
            </a:glow>
            <a:softEdge rad="127000"/>
          </a:effectLst>
        </p:spPr>
      </p:pic>
      <p:pic>
        <p:nvPicPr>
          <p:cNvPr id="8" name="Содержимое 4"/>
          <p:cNvPicPr>
            <a:picLocks/>
          </p:cNvPicPr>
          <p:nvPr/>
        </p:nvPicPr>
        <p:blipFill>
          <a:blip r:embed="rId5"/>
          <a:srcRect/>
          <a:stretch>
            <a:fillRect/>
          </a:stretch>
        </p:blipFill>
        <p:spPr bwMode="auto">
          <a:xfrm>
            <a:off x="2643174" y="4714884"/>
            <a:ext cx="2000233" cy="2143116"/>
          </a:xfrm>
          <a:prstGeom prst="rect">
            <a:avLst/>
          </a:prstGeom>
          <a:noFill/>
          <a:ln w="9525">
            <a:noFill/>
            <a:miter lim="800000"/>
            <a:headEnd/>
            <a:tailEnd/>
          </a:ln>
          <a:effectLst>
            <a:softEdge rad="63500"/>
          </a:effectLst>
        </p:spPr>
      </p:pic>
      <p:pic>
        <p:nvPicPr>
          <p:cNvPr id="9" name="Рисунок 8"/>
          <p:cNvPicPr/>
          <p:nvPr/>
        </p:nvPicPr>
        <p:blipFill>
          <a:blip r:embed="rId6"/>
          <a:srcRect/>
          <a:stretch>
            <a:fillRect/>
          </a:stretch>
        </p:blipFill>
        <p:spPr bwMode="auto">
          <a:xfrm>
            <a:off x="6858016" y="4714884"/>
            <a:ext cx="2143140" cy="2143116"/>
          </a:xfrm>
          <a:prstGeom prst="rect">
            <a:avLst/>
          </a:prstGeom>
          <a:noFill/>
          <a:ln w="9525">
            <a:noFill/>
            <a:miter lim="800000"/>
            <a:headEnd/>
            <a:tailEnd/>
          </a:ln>
          <a:effectLst>
            <a:softEdge rad="63500"/>
          </a:effectLst>
        </p:spPr>
      </p:pic>
      <p:pic>
        <p:nvPicPr>
          <p:cNvPr id="10" name="Рисунок 9"/>
          <p:cNvPicPr/>
          <p:nvPr/>
        </p:nvPicPr>
        <p:blipFill>
          <a:blip r:embed="rId7"/>
          <a:srcRect/>
          <a:stretch>
            <a:fillRect/>
          </a:stretch>
        </p:blipFill>
        <p:spPr bwMode="auto">
          <a:xfrm>
            <a:off x="4714876" y="4714884"/>
            <a:ext cx="2071702" cy="2143116"/>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214313" y="285750"/>
            <a:ext cx="6000750" cy="6119813"/>
          </a:xfrm>
          <a:prstGeom prst="rect">
            <a:avLst/>
          </a:prstGeom>
          <a:noFill/>
          <a:ln w="9525">
            <a:noFill/>
            <a:miter lim="800000"/>
            <a:headEnd/>
            <a:tailEnd/>
          </a:ln>
        </p:spPr>
        <p:txBody>
          <a:bodyPr>
            <a:spAutoFit/>
          </a:bodyPr>
          <a:lstStyle/>
          <a:p>
            <a:pPr algn="ctr" eaLnBrk="0" hangingPunct="0"/>
            <a:r>
              <a:rPr lang="ru-RU" sz="2800"/>
              <a:t>         </a:t>
            </a:r>
            <a:r>
              <a:rPr lang="ru-RU" sz="2800" b="1">
                <a:solidFill>
                  <a:srgbClr val="FF0000"/>
                </a:solidFill>
                <a:latin typeface="Arial Narrow" pitchFamily="34" charset="0"/>
              </a:rPr>
              <a:t>День славянской письменности </a:t>
            </a:r>
          </a:p>
          <a:p>
            <a:pPr algn="ctr" eaLnBrk="0" hangingPunct="0"/>
            <a:r>
              <a:rPr lang="ru-RU" sz="2800" b="1">
                <a:solidFill>
                  <a:srgbClr val="FF0000"/>
                </a:solidFill>
                <a:latin typeface="Arial Narrow" pitchFamily="34" charset="0"/>
              </a:rPr>
              <a:t>и культуры</a:t>
            </a:r>
            <a:r>
              <a:rPr lang="ru-RU" sz="2800" b="1">
                <a:solidFill>
                  <a:srgbClr val="007033"/>
                </a:solidFill>
                <a:latin typeface="Arial Narrow" pitchFamily="34" charset="0"/>
              </a:rPr>
              <a:t> </a:t>
            </a:r>
          </a:p>
          <a:p>
            <a:pPr algn="ctr" eaLnBrk="0" hangingPunct="0"/>
            <a:r>
              <a:rPr lang="ru-RU" sz="2400" b="1">
                <a:solidFill>
                  <a:srgbClr val="007033"/>
                </a:solidFill>
                <a:latin typeface="Arial Narrow" pitchFamily="34" charset="0"/>
              </a:rPr>
              <a:t>— это праздник просвещения, праздник родного слова, родной книги, родной литературы, родной культуры. Обучаясь различным наукам на родном языке, мы, по выражению древнерусского летописца, пожинаем то, что было посеяно древнейшими просветителями Руси, воспринявшими письменность от первых учителей славянских народов — </a:t>
            </a:r>
          </a:p>
          <a:p>
            <a:pPr algn="ctr" eaLnBrk="0" hangingPunct="0"/>
            <a:r>
              <a:rPr lang="ru-RU" sz="2400" b="1">
                <a:solidFill>
                  <a:srgbClr val="CC0000"/>
                </a:solidFill>
                <a:latin typeface="Arial Narrow" pitchFamily="34" charset="0"/>
              </a:rPr>
              <a:t>святых Кирилла и Мефодия.</a:t>
            </a:r>
          </a:p>
        </p:txBody>
      </p:sp>
      <p:pic>
        <p:nvPicPr>
          <p:cNvPr id="36866" name="Picture 3"/>
          <p:cNvPicPr>
            <a:picLocks noChangeAspect="1" noChangeArrowheads="1"/>
          </p:cNvPicPr>
          <p:nvPr/>
        </p:nvPicPr>
        <p:blipFill>
          <a:blip r:embed="rId2"/>
          <a:srcRect/>
          <a:stretch>
            <a:fillRect/>
          </a:stretch>
        </p:blipFill>
        <p:spPr bwMode="auto">
          <a:xfrm>
            <a:off x="6516688" y="188913"/>
            <a:ext cx="2452687" cy="3240087"/>
          </a:xfrm>
          <a:prstGeom prst="rect">
            <a:avLst/>
          </a:prstGeom>
          <a:noFill/>
          <a:ln w="9525">
            <a:noFill/>
            <a:miter lim="800000"/>
            <a:headEnd/>
            <a:tailEnd/>
          </a:ln>
        </p:spPr>
      </p:pic>
      <p:pic>
        <p:nvPicPr>
          <p:cNvPr id="5" name="Рисунок 4"/>
          <p:cNvPicPr/>
          <p:nvPr/>
        </p:nvPicPr>
        <p:blipFill>
          <a:blip r:embed="rId3"/>
          <a:srcRect/>
          <a:stretch>
            <a:fillRect/>
          </a:stretch>
        </p:blipFill>
        <p:spPr bwMode="auto">
          <a:xfrm>
            <a:off x="6304833" y="3508456"/>
            <a:ext cx="2834090" cy="31283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4294967295"/>
          </p:nvPr>
        </p:nvSpPr>
        <p:spPr>
          <a:xfrm>
            <a:off x="3914251" y="603400"/>
            <a:ext cx="5157613" cy="5722640"/>
          </a:xfrm>
          <a:blipFill>
            <a:blip r:embed="rId3">
              <a:duotone>
                <a:schemeClr val="accent4">
                  <a:shade val="22000"/>
                  <a:satMod val="160000"/>
                </a:schemeClr>
                <a:schemeClr val="accent4">
                  <a:shade val="45000"/>
                  <a:satMod val="100000"/>
                </a:schemeClr>
              </a:duotone>
            </a:blip>
            <a:tile tx="0" ty="0" sx="65000" sy="65000" flip="none" algn="ctr"/>
          </a:blipFill>
          <a:ln>
            <a:solidFill>
              <a:schemeClr val="accent4">
                <a:shade val="60000"/>
                <a:satMod val="110000"/>
              </a:schemeClr>
            </a:solidFill>
          </a:ln>
          <a:effectLst>
            <a:outerShdw blurRad="38100" dist="25400" dir="5400000" algn="t" rotWithShape="0">
              <a:srgbClr val="000000">
                <a:alpha val="50000"/>
              </a:srgbClr>
            </a:outerShdw>
          </a:effectLst>
          <a:scene3d>
            <a:camera prst="orthographicFront"/>
            <a:lightRig rig="threePt" dir="t"/>
          </a:scene3d>
          <a:sp3d>
            <a:bevelT w="114300" prst="hardEdge"/>
          </a:sp3d>
        </p:spPr>
        <p:style>
          <a:lnRef idx="1">
            <a:schemeClr val="accent4"/>
          </a:lnRef>
          <a:fillRef idx="3">
            <a:schemeClr val="accent4"/>
          </a:fillRef>
          <a:effectRef idx="2">
            <a:schemeClr val="accent4"/>
          </a:effectRef>
          <a:fontRef idx="minor">
            <a:schemeClr val="lt1"/>
          </a:fontRef>
        </p:style>
        <p:txBody>
          <a:bodyPr>
            <a:normAutofit lnSpcReduction="10000"/>
          </a:bodyPr>
          <a:lstStyle/>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страшно под пулями </a:t>
            </a:r>
          </a:p>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мертвыми лечь,</a:t>
            </a:r>
          </a:p>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 горько остаться без крова.</a:t>
            </a:r>
          </a:p>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Но мы сохраним тебя русская речь,</a:t>
            </a:r>
          </a:p>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Великое русское слово.</a:t>
            </a:r>
          </a:p>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Свободным и чистым тебя пронесем.</a:t>
            </a:r>
          </a:p>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 внукам дадим, и от плена спасем</a:t>
            </a:r>
          </a:p>
          <a:p>
            <a:pPr marL="274320" indent="-274320" eaLnBrk="1" fontAlgn="auto" hangingPunct="1">
              <a:spcBef>
                <a:spcPts val="600"/>
              </a:spcBef>
              <a:spcAft>
                <a:spcPts val="0"/>
              </a:spcAft>
              <a:buClr>
                <a:schemeClr val="accent2"/>
              </a:buClr>
              <a:buSzPct val="85000"/>
              <a:buFont typeface="Wingdings 2"/>
              <a:buNone/>
              <a:defRPr/>
            </a:pPr>
            <a:r>
              <a:rPr lang="ru-RU"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навеки.</a:t>
            </a:r>
            <a:endParaRPr lang="ru-RU"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890" name="Содержимое 3"/>
          <p:cNvSpPr>
            <a:spLocks noGrp="1"/>
          </p:cNvSpPr>
          <p:nvPr>
            <p:ph sz="half" idx="4294967295"/>
          </p:nvPr>
        </p:nvSpPr>
        <p:spPr>
          <a:xfrm>
            <a:off x="323850" y="5445125"/>
            <a:ext cx="3311525" cy="595313"/>
          </a:xfrm>
        </p:spPr>
        <p:txBody>
          <a:bodyPr/>
          <a:lstStyle/>
          <a:p>
            <a:pPr marL="273050" indent="-273050" algn="ctr" eaLnBrk="1" hangingPunct="1">
              <a:buFont typeface="Arial" charset="0"/>
              <a:buNone/>
            </a:pPr>
            <a:r>
              <a:rPr lang="ru-RU" sz="2800" b="1" i="1" smtClean="0"/>
              <a:t>А.А. Ахматова</a:t>
            </a:r>
          </a:p>
        </p:txBody>
      </p:sp>
      <p:pic>
        <p:nvPicPr>
          <p:cNvPr id="5" name="Рисунок 4"/>
          <p:cNvPicPr/>
          <p:nvPr/>
        </p:nvPicPr>
        <p:blipFill>
          <a:blip r:embed="rId4"/>
          <a:srcRect/>
          <a:stretch>
            <a:fillRect/>
          </a:stretch>
        </p:blipFill>
        <p:spPr bwMode="auto">
          <a:xfrm>
            <a:off x="174426" y="242873"/>
            <a:ext cx="3614113" cy="4643470"/>
          </a:xfrm>
          <a:prstGeom prst="ellipse">
            <a:avLst/>
          </a:prstGeom>
          <a:ln w="63500" cap="rnd">
            <a:solidFill>
              <a:srgbClr val="333333"/>
            </a:solidFill>
          </a:ln>
          <a:effectLst>
            <a:outerShdw blurRad="76200" dir="13500000" sy="23000" kx="1200000" algn="br" rotWithShape="0">
              <a:prstClr val="black">
                <a:alpha val="20000"/>
              </a:prst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a:contourClr>
              <a:srgbClr val="333333"/>
            </a:contourClr>
          </a:sp3d>
        </p:spPr>
      </p:pic>
      <p:pic>
        <p:nvPicPr>
          <p:cNvPr id="37893" name="стих_Мужество..mp3">
            <a:hlinkClick r:id="" action="ppaction://media"/>
          </p:cNvPr>
          <p:cNvPicPr>
            <a:picLocks noRot="1" noChangeAspect="1" noChangeArrowheads="1"/>
          </p:cNvPicPr>
          <p:nvPr>
            <a:audioFile r:link="rId1"/>
          </p:nvPr>
        </p:nvPicPr>
        <p:blipFill>
          <a:blip r:embed="rId5"/>
          <a:srcRect/>
          <a:stretch>
            <a:fillRect/>
          </a:stretch>
        </p:blipFill>
        <p:spPr bwMode="auto">
          <a:xfrm>
            <a:off x="3059113" y="623728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89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54" fill="hold"/>
                                        <p:tgtEl>
                                          <p:spTgt spid="37893"/>
                                        </p:tgtEl>
                                      </p:cBhvr>
                                    </p:cmd>
                                  </p:childTnLst>
                                </p:cTn>
                              </p:par>
                            </p:childTnLst>
                          </p:cTn>
                        </p:par>
                      </p:childTnLst>
                    </p:cTn>
                  </p:par>
                </p:childTnLst>
              </p:cTn>
              <p:nextCondLst>
                <p:cond evt="onClick" delay="0">
                  <p:tgtEl>
                    <p:spTgt spid="3789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789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4357688" y="274638"/>
            <a:ext cx="4786312" cy="5868987"/>
          </a:xfrm>
        </p:spPr>
        <p:txBody>
          <a:bodyPr/>
          <a:lstStyle/>
          <a:p>
            <a:pPr eaLnBrk="1" hangingPunct="1"/>
            <a:r>
              <a:rPr lang="ru-RU" sz="4000" i="1" smtClean="0">
                <a:solidFill>
                  <a:srgbClr val="CC0000"/>
                </a:solidFill>
                <a:latin typeface="Impact" pitchFamily="34" charset="0"/>
              </a:rPr>
              <a:t>День памяти</a:t>
            </a:r>
            <a:r>
              <a:rPr lang="ru-RU" sz="4000" smtClean="0">
                <a:latin typeface="Impact" pitchFamily="34" charset="0"/>
              </a:rPr>
              <a:t> </a:t>
            </a:r>
            <a:r>
              <a:rPr lang="ru-RU" sz="3600" smtClean="0">
                <a:solidFill>
                  <a:srgbClr val="000000"/>
                </a:solidFill>
                <a:latin typeface="Impact" pitchFamily="34" charset="0"/>
                <a:cs typeface="Times New Roman" pitchFamily="18" charset="0"/>
              </a:rPr>
              <a:t>первоучителей славянских народов – святых равноапостольных братьев </a:t>
            </a:r>
            <a:r>
              <a:rPr lang="ru-RU" sz="4000" smtClean="0">
                <a:solidFill>
                  <a:srgbClr val="000000"/>
                </a:solidFill>
                <a:latin typeface="Impact" pitchFamily="34" charset="0"/>
                <a:cs typeface="Times New Roman" pitchFamily="18" charset="0"/>
              </a:rPr>
              <a:t/>
            </a:r>
            <a:br>
              <a:rPr lang="ru-RU" sz="4000" smtClean="0">
                <a:solidFill>
                  <a:srgbClr val="000000"/>
                </a:solidFill>
                <a:latin typeface="Impact" pitchFamily="34" charset="0"/>
                <a:cs typeface="Times New Roman" pitchFamily="18" charset="0"/>
              </a:rPr>
            </a:br>
            <a:r>
              <a:rPr lang="ru-RU" b="1" i="1" smtClean="0">
                <a:solidFill>
                  <a:srgbClr val="CC0000"/>
                </a:solidFill>
                <a:latin typeface="Impact" pitchFamily="34" charset="0"/>
                <a:cs typeface="Times New Roman" pitchFamily="18" charset="0"/>
              </a:rPr>
              <a:t>Кирилла и Мефодия</a:t>
            </a:r>
            <a:endParaRPr lang="ru-RU" i="1" smtClean="0">
              <a:solidFill>
                <a:srgbClr val="CC0000"/>
              </a:solidFill>
              <a:latin typeface="Impact" pitchFamily="34" charset="0"/>
            </a:endParaRPr>
          </a:p>
        </p:txBody>
      </p:sp>
      <p:pic>
        <p:nvPicPr>
          <p:cNvPr id="4" name="Содержимое 3" descr="polo34.jpg"/>
          <p:cNvPicPr>
            <a:picLocks noGrp="1" noChangeAspect="1"/>
          </p:cNvPicPr>
          <p:nvPr>
            <p:ph idx="1"/>
          </p:nvPr>
        </p:nvPicPr>
        <p:blipFill>
          <a:blip r:embed="rId2"/>
          <a:srcRect l="39070" t="11023" r="20692" b="11591"/>
          <a:stretch>
            <a:fillRect/>
          </a:stretch>
        </p:blipFill>
        <p:spPr>
          <a:xfrm>
            <a:off x="323850" y="620713"/>
            <a:ext cx="3851275" cy="5554662"/>
          </a:xfrm>
          <a:ln w="57150">
            <a:solidFill>
              <a:srgbClr val="FF0000"/>
            </a:solidFill>
          </a:ln>
          <a:effectLst>
            <a:outerShdw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hangingPunct="1">
              <a:defRPr/>
            </a:pPr>
            <a:r>
              <a:rPr lang="ru-RU" sz="3600" smtClean="0">
                <a:solidFill>
                  <a:schemeClr val="folHlink"/>
                </a:solidFill>
                <a:effectLst>
                  <a:outerShdw blurRad="38100" dist="38100" dir="2700000" algn="tl">
                    <a:srgbClr val="C0C0C0"/>
                  </a:outerShdw>
                </a:effectLst>
                <a:latin typeface="Impact" pitchFamily="34" charset="0"/>
              </a:rPr>
              <a:t>История праздника</a:t>
            </a:r>
          </a:p>
        </p:txBody>
      </p:sp>
      <p:sp>
        <p:nvSpPr>
          <p:cNvPr id="15362" name="Содержимое 2"/>
          <p:cNvSpPr>
            <a:spLocks noGrp="1"/>
          </p:cNvSpPr>
          <p:nvPr>
            <p:ph idx="1"/>
          </p:nvPr>
        </p:nvSpPr>
        <p:spPr>
          <a:xfrm>
            <a:off x="179388" y="836613"/>
            <a:ext cx="5040312" cy="5545137"/>
          </a:xfrm>
        </p:spPr>
        <p:txBody>
          <a:bodyPr/>
          <a:lstStyle/>
          <a:p>
            <a:pPr eaLnBrk="1" hangingPunct="1">
              <a:buFont typeface="Arial" charset="0"/>
              <a:buNone/>
            </a:pPr>
            <a:r>
              <a:rPr lang="ru-RU" smtClean="0"/>
              <a:t>         </a:t>
            </a:r>
            <a:r>
              <a:rPr lang="ru-RU" sz="2800" b="1" smtClean="0">
                <a:solidFill>
                  <a:srgbClr val="CC0000"/>
                </a:solidFill>
                <a:latin typeface="Times New Roman" pitchFamily="18" charset="0"/>
              </a:rPr>
              <a:t>С 1987 года</a:t>
            </a:r>
            <a:r>
              <a:rPr lang="ru-RU" sz="2800" b="1" smtClean="0">
                <a:latin typeface="Times New Roman" pitchFamily="18" charset="0"/>
              </a:rPr>
              <a:t> в нашей стране к этому празднику стали приурочиваться Дни славянской письменности и культуры. </a:t>
            </a:r>
          </a:p>
          <a:p>
            <a:pPr eaLnBrk="1" hangingPunct="1">
              <a:buFont typeface="Arial" charset="0"/>
              <a:buNone/>
            </a:pPr>
            <a:r>
              <a:rPr lang="ru-RU" sz="2800" b="1" smtClean="0">
                <a:latin typeface="Times New Roman" pitchFamily="18" charset="0"/>
              </a:rPr>
              <a:t>         Церковный календарь сохранил точные сведения о дне кончины каждого из братьев. Святой </a:t>
            </a:r>
            <a:r>
              <a:rPr lang="ru-RU" sz="2800" b="1" smtClean="0">
                <a:solidFill>
                  <a:srgbClr val="FF0000"/>
                </a:solidFill>
                <a:latin typeface="Times New Roman" pitchFamily="18" charset="0"/>
              </a:rPr>
              <a:t>Кирилл </a:t>
            </a:r>
            <a:r>
              <a:rPr lang="ru-RU" sz="2800" b="1" smtClean="0">
                <a:latin typeface="Times New Roman" pitchFamily="18" charset="0"/>
              </a:rPr>
              <a:t>скончался 14 февраля (27 февраля по н. ст.) 869 года, а </a:t>
            </a:r>
            <a:r>
              <a:rPr lang="ru-RU" sz="2800" b="1" smtClean="0">
                <a:solidFill>
                  <a:srgbClr val="FF0000"/>
                </a:solidFill>
                <a:latin typeface="Times New Roman" pitchFamily="18" charset="0"/>
              </a:rPr>
              <a:t>Мефодий</a:t>
            </a:r>
            <a:r>
              <a:rPr lang="ru-RU" sz="2800" b="1" smtClean="0">
                <a:latin typeface="Times New Roman" pitchFamily="18" charset="0"/>
              </a:rPr>
              <a:t> - 6 апреля (19 апреля по н. ст.) 885 года.  </a:t>
            </a:r>
          </a:p>
        </p:txBody>
      </p:sp>
      <p:pic>
        <p:nvPicPr>
          <p:cNvPr id="4" name="Рисунок 3" descr="День славянской письменности и культуры"/>
          <p:cNvPicPr/>
          <p:nvPr/>
        </p:nvPicPr>
        <p:blipFill>
          <a:blip r:embed="rId2"/>
          <a:srcRect l="14221" r="14296"/>
          <a:stretch>
            <a:fillRect/>
          </a:stretch>
        </p:blipFill>
        <p:spPr bwMode="auto">
          <a:xfrm>
            <a:off x="5341938" y="1412875"/>
            <a:ext cx="3802062" cy="3887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txBox="1">
            <a:spLocks/>
          </p:cNvSpPr>
          <p:nvPr/>
        </p:nvSpPr>
        <p:spPr bwMode="auto">
          <a:xfrm>
            <a:off x="228600" y="0"/>
            <a:ext cx="8915400" cy="1143000"/>
          </a:xfrm>
          <a:prstGeom prst="rect">
            <a:avLst/>
          </a:prstGeom>
          <a:noFill/>
          <a:ln w="9525">
            <a:noFill/>
            <a:miter lim="800000"/>
            <a:headEnd/>
            <a:tailEnd/>
          </a:ln>
        </p:spPr>
        <p:txBody>
          <a:bodyPr/>
          <a:lstStyle/>
          <a:p>
            <a:pPr algn="r"/>
            <a:endParaRPr lang="ru-RU" sz="3200" b="1">
              <a:solidFill>
                <a:srgbClr val="FF0000"/>
              </a:solidFill>
            </a:endParaRPr>
          </a:p>
          <a:p>
            <a:pPr algn="r"/>
            <a:r>
              <a:rPr lang="ru-RU" sz="3200" b="1">
                <a:solidFill>
                  <a:srgbClr val="FF0000"/>
                </a:solidFill>
                <a:latin typeface="Calibri" pitchFamily="34" charset="0"/>
              </a:rPr>
              <a:t>Почему День славянской </a:t>
            </a:r>
            <a:endParaRPr lang="ru-RU" sz="3200" b="1">
              <a:solidFill>
                <a:srgbClr val="FF0000"/>
              </a:solidFill>
            </a:endParaRPr>
          </a:p>
          <a:p>
            <a:pPr algn="r"/>
            <a:r>
              <a:rPr lang="ru-RU" sz="3200" b="1">
                <a:solidFill>
                  <a:srgbClr val="FF0000"/>
                </a:solidFill>
                <a:latin typeface="Calibri" pitchFamily="34" charset="0"/>
              </a:rPr>
              <a:t>письменности и культуры </a:t>
            </a:r>
          </a:p>
          <a:p>
            <a:pPr algn="r"/>
            <a:r>
              <a:rPr lang="ru-RU" sz="3200" b="1">
                <a:solidFill>
                  <a:srgbClr val="FF0000"/>
                </a:solidFill>
                <a:latin typeface="Calibri" pitchFamily="34" charset="0"/>
              </a:rPr>
              <a:t>празднуется 24 мая?</a:t>
            </a:r>
          </a:p>
        </p:txBody>
      </p:sp>
      <p:sp>
        <p:nvSpPr>
          <p:cNvPr id="16386" name="Прямоугольник 2"/>
          <p:cNvSpPr>
            <a:spLocks noChangeArrowheads="1"/>
          </p:cNvSpPr>
          <p:nvPr/>
        </p:nvSpPr>
        <p:spPr bwMode="auto">
          <a:xfrm>
            <a:off x="214313" y="2276475"/>
            <a:ext cx="8715375" cy="4017963"/>
          </a:xfrm>
          <a:prstGeom prst="rect">
            <a:avLst/>
          </a:prstGeom>
          <a:noFill/>
          <a:ln w="9525">
            <a:noFill/>
            <a:miter lim="800000"/>
            <a:headEnd/>
            <a:tailEnd/>
          </a:ln>
        </p:spPr>
        <p:txBody>
          <a:bodyPr>
            <a:spAutoFit/>
          </a:bodyPr>
          <a:lstStyle/>
          <a:p>
            <a:pPr algn="just" eaLnBrk="0" hangingPunct="0"/>
            <a:r>
              <a:rPr lang="ru-RU">
                <a:solidFill>
                  <a:srgbClr val="FC24E2"/>
                </a:solidFill>
                <a:latin typeface="Arial Narrow" pitchFamily="34" charset="0"/>
              </a:rPr>
              <a:t>                                                          </a:t>
            </a:r>
            <a:endParaRPr lang="ru-RU">
              <a:solidFill>
                <a:srgbClr val="FC24E2"/>
              </a:solidFill>
            </a:endParaRPr>
          </a:p>
          <a:p>
            <a:pPr algn="just" eaLnBrk="0" hangingPunct="0"/>
            <a:r>
              <a:rPr lang="ru-RU">
                <a:solidFill>
                  <a:srgbClr val="FC24E2"/>
                </a:solidFill>
              </a:rPr>
              <a:t>                                                   </a:t>
            </a:r>
            <a:r>
              <a:rPr lang="ru-RU" sz="2400" b="1">
                <a:solidFill>
                  <a:srgbClr val="FC24E2"/>
                </a:solidFill>
                <a:latin typeface="Arial Narrow" pitchFamily="34" charset="0"/>
              </a:rPr>
              <a:t>11 мая 330 года </a:t>
            </a:r>
            <a:r>
              <a:rPr lang="ru-RU" sz="2400" b="1">
                <a:solidFill>
                  <a:srgbClr val="00B050"/>
                </a:solidFill>
                <a:latin typeface="Arial Narrow" pitchFamily="34" charset="0"/>
              </a:rPr>
              <a:t>— день рождения и освящения Константинополя — Нового Рима. С этого дня начался отсчет византийской истории, и потому день 11 мая навсегда вписан в историю византийской культуры. Святые Кирилл и Мефодий — выдающиеся представители византийской православной культуры — послужили рождению славянской православной культуры, и потому их общая церковная память (главный церковный праздник в их честь) совершается                       </a:t>
            </a:r>
            <a:r>
              <a:rPr lang="ru-RU" sz="2400" b="1">
                <a:solidFill>
                  <a:srgbClr val="FC24E2"/>
                </a:solidFill>
                <a:latin typeface="Arial Narrow" pitchFamily="34" charset="0"/>
              </a:rPr>
              <a:t>11 мая (24 мая по н. ст.).</a:t>
            </a:r>
          </a:p>
        </p:txBody>
      </p:sp>
      <p:pic>
        <p:nvPicPr>
          <p:cNvPr id="16387" name="Picture 2"/>
          <p:cNvPicPr>
            <a:picLocks noChangeAspect="1" noChangeArrowheads="1"/>
          </p:cNvPicPr>
          <p:nvPr/>
        </p:nvPicPr>
        <p:blipFill>
          <a:blip r:embed="rId2"/>
          <a:srcRect/>
          <a:stretch>
            <a:fillRect/>
          </a:stretch>
        </p:blipFill>
        <p:spPr bwMode="auto">
          <a:xfrm>
            <a:off x="0" y="0"/>
            <a:ext cx="3276600" cy="280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385">
                                            <p:txEl>
                                              <p:pRg st="1" end="1"/>
                                            </p:txEl>
                                          </p:spTgt>
                                        </p:tgtEl>
                                        <p:attrNameLst>
                                          <p:attrName>style.visibility</p:attrName>
                                        </p:attrNameLst>
                                      </p:cBhvr>
                                      <p:to>
                                        <p:strVal val="visible"/>
                                      </p:to>
                                    </p:set>
                                    <p:anim calcmode="lin" valueType="num">
                                      <p:cBhvr additive="base">
                                        <p:cTn id="7" dur="2000" fill="hold"/>
                                        <p:tgtEl>
                                          <p:spTgt spid="16385">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638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385">
                                            <p:txEl>
                                              <p:pRg st="2" end="2"/>
                                            </p:txEl>
                                          </p:spTgt>
                                        </p:tgtEl>
                                        <p:attrNameLst>
                                          <p:attrName>style.visibility</p:attrName>
                                        </p:attrNameLst>
                                      </p:cBhvr>
                                      <p:to>
                                        <p:strVal val="visible"/>
                                      </p:to>
                                    </p:set>
                                    <p:anim calcmode="lin" valueType="num">
                                      <p:cBhvr additive="base">
                                        <p:cTn id="11" dur="2000" fill="hold"/>
                                        <p:tgtEl>
                                          <p:spTgt spid="16385">
                                            <p:txEl>
                                              <p:pRg st="2" end="2"/>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1638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385">
                                            <p:txEl>
                                              <p:pRg st="3" end="3"/>
                                            </p:txEl>
                                          </p:spTgt>
                                        </p:tgtEl>
                                        <p:attrNameLst>
                                          <p:attrName>style.visibility</p:attrName>
                                        </p:attrNameLst>
                                      </p:cBhvr>
                                      <p:to>
                                        <p:strVal val="visible"/>
                                      </p:to>
                                    </p:set>
                                    <p:anim calcmode="lin" valueType="num">
                                      <p:cBhvr additive="base">
                                        <p:cTn id="15" dur="2000" fill="hold"/>
                                        <p:tgtEl>
                                          <p:spTgt spid="16385">
                                            <p:txEl>
                                              <p:pRg st="3" end="3"/>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16385">
                                            <p:txEl>
                                              <p:pRg st="3" end="3"/>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16386">
                                            <p:txEl>
                                              <p:pRg st="1" end="1"/>
                                            </p:txEl>
                                          </p:spTgt>
                                        </p:tgtEl>
                                        <p:attrNameLst>
                                          <p:attrName>style.visibility</p:attrName>
                                        </p:attrNameLst>
                                      </p:cBhvr>
                                      <p:to>
                                        <p:strVal val="visible"/>
                                      </p:to>
                                    </p:set>
                                    <p:anim calcmode="lin" valueType="num">
                                      <p:cBhvr additive="base">
                                        <p:cTn id="20" dur="2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3851275" y="0"/>
            <a:ext cx="4968875" cy="6502400"/>
          </a:xfrm>
        </p:spPr>
        <p:txBody>
          <a:bodyPr/>
          <a:lstStyle/>
          <a:p>
            <a:pPr eaLnBrk="1" hangingPunct="1">
              <a:buFont typeface="Arial" charset="0"/>
              <a:buNone/>
            </a:pPr>
            <a:r>
              <a:rPr lang="ru-RU" b="1" smtClean="0">
                <a:solidFill>
                  <a:srgbClr val="FF0000"/>
                </a:solidFill>
                <a:latin typeface="Arial" charset="0"/>
              </a:rPr>
              <a:t>          </a:t>
            </a:r>
            <a:r>
              <a:rPr lang="ru-RU" b="1" smtClean="0">
                <a:solidFill>
                  <a:srgbClr val="FF0000"/>
                </a:solidFill>
                <a:latin typeface="Broadway" pitchFamily="82" charset="0"/>
              </a:rPr>
              <a:t>В 1885 году</a:t>
            </a:r>
            <a:r>
              <a:rPr lang="ru-RU" smtClean="0">
                <a:latin typeface="Broadway" pitchFamily="82" charset="0"/>
              </a:rPr>
              <a:t> исполнилось 1000 лет со дня кончины святого Мефодия. </a:t>
            </a:r>
            <a:endParaRPr lang="ru-RU" smtClean="0">
              <a:latin typeface="Arial" charset="0"/>
            </a:endParaRPr>
          </a:p>
          <a:p>
            <a:pPr eaLnBrk="1" hangingPunct="1">
              <a:buFont typeface="Arial" charset="0"/>
              <a:buNone/>
            </a:pPr>
            <a:r>
              <a:rPr lang="ru-RU" smtClean="0">
                <a:latin typeface="Arial" charset="0"/>
              </a:rPr>
              <a:t>        </a:t>
            </a:r>
            <a:r>
              <a:rPr lang="ru-RU" smtClean="0">
                <a:latin typeface="Broadway" pitchFamily="82" charset="0"/>
              </a:rPr>
              <a:t>Святейший Синод Русской Православной Церкви к этой дате разослал по всей России особое праздничное Послание, в котором говорилось о великом подвиге первоучителей славянских народов.  </a:t>
            </a:r>
          </a:p>
        </p:txBody>
      </p:sp>
      <p:pic>
        <p:nvPicPr>
          <p:cNvPr id="22530" name="Picture 2" descr="Мефодий Моравский">
            <a:hlinkClick r:id="rId3"/>
          </p:cNvPr>
          <p:cNvPicPr>
            <a:picLocks noChangeAspect="1" noChangeArrowheads="1"/>
          </p:cNvPicPr>
          <p:nvPr/>
        </p:nvPicPr>
        <p:blipFill>
          <a:blip r:embed="rId4" r:link="rId5"/>
          <a:srcRect/>
          <a:stretch>
            <a:fillRect/>
          </a:stretch>
        </p:blipFill>
        <p:spPr bwMode="auto">
          <a:xfrm>
            <a:off x="250825" y="620713"/>
            <a:ext cx="3524250" cy="5184775"/>
          </a:xfrm>
          <a:prstGeom prst="rect">
            <a:avLst/>
          </a:prstGeom>
          <a:ln>
            <a:noFill/>
          </a:ln>
          <a:effectLst>
            <a:outerShdw blurRad="292100" dist="139700" dir="2700000" algn="tl" rotWithShape="0">
              <a:srgbClr val="333333">
                <a:alpha val="65000"/>
              </a:srgbClr>
            </a:outerShdw>
          </a:effectLst>
        </p:spPr>
      </p:pic>
      <p:pic>
        <p:nvPicPr>
          <p:cNvPr id="17413" name="GOSUDARSTVENNYY_KAMERNYY_HOR_Hudozhestvennyy_rukovoditel__i_glavnyy_dirizher_-_Vladimir_KONTAREV_1997_Maastriht._-_ChAYKOVSKИY_gigmuziki.com.mp3">
            <a:hlinkClick r:id="" action="ppaction://media"/>
          </p:cNvPr>
          <p:cNvPicPr>
            <a:picLocks noRot="1" noChangeAspect="1" noChangeArrowheads="1"/>
          </p:cNvPicPr>
          <p:nvPr>
            <a:audioFile r:link="rId1"/>
          </p:nvPr>
        </p:nvPicPr>
        <p:blipFill>
          <a:blip r:embed="rId6"/>
          <a:srcRect/>
          <a:stretch>
            <a:fillRect/>
          </a:stretch>
        </p:blipFill>
        <p:spPr bwMode="auto">
          <a:xfrm>
            <a:off x="2268538" y="6237288"/>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out)">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09"/>
                                        </p:tgtEl>
                                        <p:attrNameLst>
                                          <p:attrName>style.visibility</p:attrName>
                                        </p:attrNameLst>
                                      </p:cBhvr>
                                      <p:to>
                                        <p:strVal val="visible"/>
                                      </p:to>
                                    </p:set>
                                    <p:anim calcmode="lin" valueType="num">
                                      <p:cBhvr additive="base">
                                        <p:cTn id="12" dur="2000" fill="hold"/>
                                        <p:tgtEl>
                                          <p:spTgt spid="17409"/>
                                        </p:tgtEl>
                                        <p:attrNameLst>
                                          <p:attrName>ppt_x</p:attrName>
                                        </p:attrNameLst>
                                      </p:cBhvr>
                                      <p:tavLst>
                                        <p:tav tm="0">
                                          <p:val>
                                            <p:strVal val="#ppt_x"/>
                                          </p:val>
                                        </p:tav>
                                        <p:tav tm="100000">
                                          <p:val>
                                            <p:strVal val="#ppt_x"/>
                                          </p:val>
                                        </p:tav>
                                      </p:tavLst>
                                    </p:anim>
                                    <p:anim calcmode="lin" valueType="num">
                                      <p:cBhvr additive="base">
                                        <p:cTn id="13" dur="2000" fill="hold"/>
                                        <p:tgtEl>
                                          <p:spTgt spid="17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4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4107" fill="hold"/>
                                        <p:tgtEl>
                                          <p:spTgt spid="17413"/>
                                        </p:tgtEl>
                                      </p:cBhvr>
                                    </p:cmd>
                                  </p:childTnLst>
                                </p:cTn>
                              </p:par>
                            </p:childTnLst>
                          </p:cTn>
                        </p:par>
                      </p:childTnLst>
                    </p:cTn>
                  </p:par>
                </p:childTnLst>
              </p:cTn>
              <p:nextCondLst>
                <p:cond evt="onClick" delay="0">
                  <p:tgtEl>
                    <p:spTgt spid="17413"/>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7413"/>
                </p:tgtEl>
              </p:cMediaNode>
            </p:audio>
          </p:childTnLst>
        </p:cTn>
      </p:par>
    </p:tnLst>
    <p:bldLst>
      <p:bldP spid="174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3708400" y="620713"/>
            <a:ext cx="5149850" cy="5708650"/>
          </a:xfrm>
        </p:spPr>
        <p:txBody>
          <a:bodyPr/>
          <a:lstStyle/>
          <a:p>
            <a:pPr algn="ctr" eaLnBrk="1" hangingPunct="1">
              <a:buFont typeface="Arial" charset="0"/>
              <a:buNone/>
            </a:pPr>
            <a:r>
              <a:rPr lang="ru-RU" smtClean="0"/>
              <a:t>         </a:t>
            </a:r>
            <a:r>
              <a:rPr lang="ru-RU" sz="3600" b="1" i="1" smtClean="0">
                <a:solidFill>
                  <a:srgbClr val="FF0000"/>
                </a:solidFill>
              </a:rPr>
              <a:t>С 1901 года</a:t>
            </a:r>
            <a:r>
              <a:rPr lang="ru-RU" sz="3600" b="1" i="1" smtClean="0"/>
              <a:t> </a:t>
            </a:r>
          </a:p>
          <a:p>
            <a:pPr algn="ctr" eaLnBrk="1" hangingPunct="1">
              <a:buFont typeface="Arial" charset="0"/>
              <a:buNone/>
            </a:pPr>
            <a:r>
              <a:rPr lang="ru-RU" sz="3600" b="1" i="1" smtClean="0"/>
              <a:t>        по указанию Святейшего Синода Русской Православной Церкви </a:t>
            </a:r>
            <a:r>
              <a:rPr lang="ru-RU" sz="3600" b="1" i="1" smtClean="0">
                <a:solidFill>
                  <a:srgbClr val="FF0000"/>
                </a:solidFill>
              </a:rPr>
              <a:t>24 мая</a:t>
            </a:r>
            <a:r>
              <a:rPr lang="ru-RU" sz="3600" b="1" i="1" smtClean="0"/>
              <a:t> становится для многих учебных заведений России праздничным днем. </a:t>
            </a:r>
          </a:p>
        </p:txBody>
      </p:sp>
      <p:pic>
        <p:nvPicPr>
          <p:cNvPr id="18434" name="Picture 5" descr="svjatejshij_sinod"/>
          <p:cNvPicPr>
            <a:picLocks noChangeAspect="1" noChangeArrowheads="1"/>
          </p:cNvPicPr>
          <p:nvPr/>
        </p:nvPicPr>
        <p:blipFill>
          <a:blip r:embed="rId2"/>
          <a:srcRect/>
          <a:stretch>
            <a:fillRect/>
          </a:stretch>
        </p:blipFill>
        <p:spPr bwMode="auto">
          <a:xfrm>
            <a:off x="179388" y="620713"/>
            <a:ext cx="3722687" cy="5256212"/>
          </a:xfrm>
          <a:prstGeom prst="rect">
            <a:avLst/>
          </a:prstGeom>
          <a:noFill/>
          <a:ln w="76200" cap="rnd">
            <a:solidFill>
              <a:srgbClr val="008000"/>
            </a:solidFill>
            <a:prstDash val="sysDot"/>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3924300" y="549275"/>
            <a:ext cx="5219700" cy="5759450"/>
          </a:xfrm>
        </p:spPr>
        <p:txBody>
          <a:bodyPr/>
          <a:lstStyle/>
          <a:p>
            <a:pPr algn="ctr" eaLnBrk="1" hangingPunct="1">
              <a:buFont typeface="Arial" charset="0"/>
              <a:buNone/>
            </a:pPr>
            <a:r>
              <a:rPr lang="ru-RU" smtClean="0"/>
              <a:t>    </a:t>
            </a:r>
            <a:r>
              <a:rPr lang="ru-RU" sz="3600" b="1" i="1" smtClean="0"/>
              <a:t>Две знаменательные юбилейные даты </a:t>
            </a:r>
          </a:p>
          <a:p>
            <a:pPr algn="ctr" eaLnBrk="1" hangingPunct="1">
              <a:buFont typeface="Arial" charset="0"/>
              <a:buNone/>
            </a:pPr>
            <a:r>
              <a:rPr lang="ru-RU" sz="3600" b="1" i="1" smtClean="0"/>
              <a:t>   </a:t>
            </a:r>
            <a:r>
              <a:rPr lang="ru-RU" sz="3600" b="1" i="1" u="sng" smtClean="0"/>
              <a:t>XX века: </a:t>
            </a:r>
          </a:p>
          <a:p>
            <a:pPr algn="ctr" eaLnBrk="1" hangingPunct="1">
              <a:buFont typeface="Arial" charset="0"/>
              <a:buNone/>
            </a:pPr>
            <a:r>
              <a:rPr lang="ru-RU" sz="3600" b="1" i="1" smtClean="0"/>
              <a:t>   </a:t>
            </a:r>
            <a:r>
              <a:rPr lang="ru-RU" sz="3600" b="1" i="1" smtClean="0">
                <a:solidFill>
                  <a:srgbClr val="FF0000"/>
                </a:solidFill>
              </a:rPr>
              <a:t>в 1969 году</a:t>
            </a:r>
            <a:r>
              <a:rPr lang="ru-RU" sz="3600" b="1" i="1" smtClean="0"/>
              <a:t> - 1100 лет со дня кончины святого Кирилла, </a:t>
            </a:r>
          </a:p>
          <a:p>
            <a:pPr algn="ctr" eaLnBrk="1" hangingPunct="1">
              <a:buFont typeface="Arial" charset="0"/>
              <a:buNone/>
            </a:pPr>
            <a:r>
              <a:rPr lang="ru-RU" sz="3600" b="1" i="1" smtClean="0"/>
              <a:t>а </a:t>
            </a:r>
            <a:r>
              <a:rPr lang="ru-RU" sz="3600" b="1" i="1" smtClean="0">
                <a:solidFill>
                  <a:srgbClr val="FF0000"/>
                </a:solidFill>
              </a:rPr>
              <a:t>в 1985 году</a:t>
            </a:r>
            <a:r>
              <a:rPr lang="ru-RU" sz="3600" b="1" i="1" smtClean="0"/>
              <a:t> - 1100-летие со дня кончины святого Мефодия. </a:t>
            </a:r>
            <a:br>
              <a:rPr lang="ru-RU" sz="3600" b="1" i="1" smtClean="0"/>
            </a:br>
            <a:r>
              <a:rPr lang="ru-RU" sz="3600" b="1" i="1" smtClean="0"/>
              <a:t/>
            </a:r>
            <a:br>
              <a:rPr lang="ru-RU" sz="3600" b="1" i="1" smtClean="0"/>
            </a:br>
            <a:endParaRPr lang="ru-RU" sz="3600" b="1" i="1" smtClean="0"/>
          </a:p>
        </p:txBody>
      </p:sp>
      <p:pic>
        <p:nvPicPr>
          <p:cNvPr id="19458" name="Picture 2"/>
          <p:cNvPicPr>
            <a:picLocks noChangeAspect="1" noChangeArrowheads="1"/>
          </p:cNvPicPr>
          <p:nvPr/>
        </p:nvPicPr>
        <p:blipFill>
          <a:blip r:embed="rId2"/>
          <a:srcRect/>
          <a:stretch>
            <a:fillRect/>
          </a:stretch>
        </p:blipFill>
        <p:spPr bwMode="auto">
          <a:xfrm>
            <a:off x="179388" y="404813"/>
            <a:ext cx="4030662" cy="5759450"/>
          </a:xfrm>
          <a:prstGeom prst="rect">
            <a:avLst/>
          </a:prstGeom>
          <a:noFill/>
          <a:ln w="57150">
            <a:solidFill>
              <a:srgbClr val="CC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5"/>
          <p:cNvSpPr txBox="1">
            <a:spLocks/>
          </p:cNvSpPr>
          <p:nvPr/>
        </p:nvSpPr>
        <p:spPr bwMode="auto">
          <a:xfrm>
            <a:off x="214313" y="0"/>
            <a:ext cx="4510087" cy="6357938"/>
          </a:xfrm>
          <a:prstGeom prst="rect">
            <a:avLst/>
          </a:prstGeom>
          <a:noFill/>
          <a:ln w="9525">
            <a:noFill/>
            <a:miter lim="800000"/>
            <a:headEnd/>
            <a:tailEnd/>
          </a:ln>
        </p:spPr>
        <p:txBody>
          <a:bodyPr/>
          <a:lstStyle/>
          <a:p>
            <a:pPr algn="just">
              <a:lnSpc>
                <a:spcPct val="80000"/>
              </a:lnSpc>
            </a:pPr>
            <a:r>
              <a:rPr lang="ru-RU" sz="2400" b="1" i="1">
                <a:solidFill>
                  <a:srgbClr val="007033"/>
                </a:solidFill>
              </a:rPr>
              <a:t>        </a:t>
            </a:r>
          </a:p>
          <a:p>
            <a:pPr algn="just">
              <a:lnSpc>
                <a:spcPct val="80000"/>
              </a:lnSpc>
            </a:pPr>
            <a:r>
              <a:rPr lang="ru-RU" sz="2400" b="1" i="1">
                <a:solidFill>
                  <a:srgbClr val="007033"/>
                </a:solidFill>
                <a:latin typeface="Arial Narrow" pitchFamily="34" charset="0"/>
              </a:rPr>
              <a:t>Начиная </a:t>
            </a:r>
            <a:r>
              <a:rPr lang="ru-RU" sz="2400" b="1" i="1">
                <a:solidFill>
                  <a:srgbClr val="FF0000"/>
                </a:solidFill>
                <a:latin typeface="Arial Narrow" pitchFamily="34" charset="0"/>
              </a:rPr>
              <a:t>с 1992 года</a:t>
            </a:r>
            <a:r>
              <a:rPr lang="ru-RU" sz="2400" b="1" i="1">
                <a:solidFill>
                  <a:srgbClr val="007033"/>
                </a:solidFill>
                <a:latin typeface="Arial Narrow" pitchFamily="34" charset="0"/>
              </a:rPr>
              <a:t> празднование Дня славянской письменности и культуры в нашей стране приобретает государственный характер. В этом году в Москве на Славянской площади был сооружен памятник святым братьям. </a:t>
            </a:r>
          </a:p>
          <a:p>
            <a:pPr algn="just">
              <a:lnSpc>
                <a:spcPct val="80000"/>
              </a:lnSpc>
            </a:pPr>
            <a:r>
              <a:rPr lang="ru-RU" sz="2400" b="1" i="1">
                <a:solidFill>
                  <a:srgbClr val="007033"/>
                </a:solidFill>
                <a:latin typeface="Arial Narrow" pitchFamily="34" charset="0"/>
              </a:rPr>
              <a:t>         Вот уже несколько лет       </a:t>
            </a:r>
            <a:r>
              <a:rPr lang="ru-RU" sz="2400" b="1" i="1">
                <a:solidFill>
                  <a:srgbClr val="FF0000"/>
                </a:solidFill>
                <a:latin typeface="Arial Narrow" pitchFamily="34" charset="0"/>
              </a:rPr>
              <a:t>24 мая</a:t>
            </a:r>
            <a:r>
              <a:rPr lang="ru-RU" sz="2400" b="1" i="1">
                <a:solidFill>
                  <a:srgbClr val="007033"/>
                </a:solidFill>
                <a:latin typeface="Arial Narrow" pitchFamily="34" charset="0"/>
              </a:rPr>
              <a:t> к этому памятнику направляются крестные ходы из московских храмов, а Святейший Патриарх Московский и всея Руси Алексий II совершает праздничный молебен в честь святых равноапостольных Кирилла и Мефодия.</a:t>
            </a:r>
          </a:p>
        </p:txBody>
      </p:sp>
      <p:pic>
        <p:nvPicPr>
          <p:cNvPr id="22530" name="Picture 2"/>
          <p:cNvPicPr>
            <a:picLocks noChangeAspect="1" noChangeArrowheads="1"/>
          </p:cNvPicPr>
          <p:nvPr/>
        </p:nvPicPr>
        <p:blipFill>
          <a:blip r:embed="rId2"/>
          <a:srcRect/>
          <a:stretch>
            <a:fillRect/>
          </a:stretch>
        </p:blipFill>
        <p:spPr bwMode="auto">
          <a:xfrm>
            <a:off x="5003800" y="476250"/>
            <a:ext cx="3851275" cy="6148388"/>
          </a:xfrm>
          <a:prstGeom prst="rect">
            <a:avLst/>
          </a:prstGeom>
          <a:noFill/>
          <a:ln w="76200">
            <a:solidFill>
              <a:srgbClr val="000080"/>
            </a:solidFill>
            <a:prstDash val="lgDash"/>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323850" y="279400"/>
            <a:ext cx="4203700" cy="6318250"/>
          </a:xfrm>
          <a:prstGeom prst="rect">
            <a:avLst/>
          </a:prstGeom>
          <a:noFill/>
          <a:ln w="9525">
            <a:noFill/>
            <a:miter lim="800000"/>
            <a:headEnd/>
            <a:tailEnd/>
          </a:ln>
        </p:spPr>
      </p:pic>
      <p:sp>
        <p:nvSpPr>
          <p:cNvPr id="23554" name="Прямоугольник 2"/>
          <p:cNvSpPr>
            <a:spLocks noChangeArrowheads="1"/>
          </p:cNvSpPr>
          <p:nvPr/>
        </p:nvSpPr>
        <p:spPr bwMode="auto">
          <a:xfrm>
            <a:off x="4716463" y="692150"/>
            <a:ext cx="4248150" cy="5630863"/>
          </a:xfrm>
          <a:prstGeom prst="rect">
            <a:avLst/>
          </a:prstGeom>
          <a:noFill/>
          <a:ln w="9525">
            <a:noFill/>
            <a:miter lim="800000"/>
            <a:headEnd/>
            <a:tailEnd/>
          </a:ln>
        </p:spPr>
        <p:txBody>
          <a:bodyPr>
            <a:spAutoFit/>
          </a:bodyPr>
          <a:lstStyle/>
          <a:p>
            <a:pPr eaLnBrk="0" hangingPunct="0"/>
            <a:r>
              <a:rPr lang="ru-RU" sz="2800" b="1" i="1">
                <a:solidFill>
                  <a:srgbClr val="007033"/>
                </a:solidFill>
                <a:latin typeface="Arial Narrow" pitchFamily="34" charset="0"/>
              </a:rPr>
              <a:t>    </a:t>
            </a:r>
            <a:r>
              <a:rPr lang="ru-RU" sz="2400" b="1" i="1">
                <a:solidFill>
                  <a:srgbClr val="007033"/>
                </a:solidFill>
                <a:latin typeface="Arial Narrow" pitchFamily="34" charset="0"/>
              </a:rPr>
              <a:t>Если же спросить славянских грамотеев так:</a:t>
            </a:r>
          </a:p>
          <a:p>
            <a:pPr eaLnBrk="0" hangingPunct="0"/>
            <a:r>
              <a:rPr lang="ru-RU" sz="2400" b="1" i="1">
                <a:solidFill>
                  <a:srgbClr val="007033"/>
                </a:solidFill>
                <a:latin typeface="Arial Narrow" pitchFamily="34" charset="0"/>
              </a:rPr>
              <a:t>   Кто вам письмена сотворил или книги перевел,</a:t>
            </a:r>
          </a:p>
          <a:p>
            <a:pPr eaLnBrk="0" hangingPunct="0"/>
            <a:r>
              <a:rPr lang="ru-RU" sz="2400" b="1" i="1">
                <a:solidFill>
                  <a:srgbClr val="007033"/>
                </a:solidFill>
                <a:latin typeface="Arial Narrow" pitchFamily="34" charset="0"/>
              </a:rPr>
              <a:t>   То все знают и, отвечая, говорят:</a:t>
            </a:r>
          </a:p>
          <a:p>
            <a:pPr eaLnBrk="0" hangingPunct="0"/>
            <a:r>
              <a:rPr lang="ru-RU" sz="2400" b="1" i="1">
                <a:solidFill>
                  <a:srgbClr val="007033"/>
                </a:solidFill>
                <a:latin typeface="Arial Narrow" pitchFamily="34" charset="0"/>
              </a:rPr>
              <a:t>   Святой Константин Философ, </a:t>
            </a:r>
          </a:p>
          <a:p>
            <a:pPr eaLnBrk="0" hangingPunct="0"/>
            <a:r>
              <a:rPr lang="ru-RU" sz="2400" b="1" i="1">
                <a:solidFill>
                  <a:srgbClr val="007033"/>
                </a:solidFill>
                <a:latin typeface="Arial Narrow" pitchFamily="34" charset="0"/>
              </a:rPr>
              <a:t>нареченный Кириллом, —   </a:t>
            </a:r>
            <a:r>
              <a:rPr lang="ru-RU" sz="2400" b="1" i="1">
                <a:solidFill>
                  <a:srgbClr val="007033"/>
                </a:solidFill>
              </a:rPr>
              <a:t>  </a:t>
            </a:r>
            <a:r>
              <a:rPr lang="ru-RU" sz="2400" b="1" i="1">
                <a:solidFill>
                  <a:srgbClr val="007033"/>
                </a:solidFill>
                <a:latin typeface="Arial Narrow" pitchFamily="34" charset="0"/>
              </a:rPr>
              <a:t>Он нам письмена сотворил </a:t>
            </a:r>
          </a:p>
          <a:p>
            <a:pPr eaLnBrk="0" hangingPunct="0"/>
            <a:r>
              <a:rPr lang="ru-RU" sz="2400" b="1" i="1">
                <a:solidFill>
                  <a:srgbClr val="007033"/>
                </a:solidFill>
                <a:latin typeface="Arial Narrow" pitchFamily="34" charset="0"/>
              </a:rPr>
              <a:t>и книги перевел.</a:t>
            </a:r>
          </a:p>
          <a:p>
            <a:pPr algn="r" eaLnBrk="0" hangingPunct="0"/>
            <a:r>
              <a:rPr lang="ru-RU" sz="2400" b="1" i="1">
                <a:latin typeface="Arial Narrow" pitchFamily="34" charset="0"/>
              </a:rPr>
              <a:t>Черноризец Храбр</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676</Words>
  <Application>Microsoft Office PowerPoint</Application>
  <PresentationFormat>Экран (4:3)</PresentationFormat>
  <Paragraphs>51</Paragraphs>
  <Slides>16</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День памяти первоучителей славянских народов – святых равноапостольных братьев  Кирилла и Мефодия</vt:lpstr>
      <vt:lpstr>История праздника</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Празднование Дня славянской письменности в России.</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славянской письменности и культуры</dc:title>
  <dc:creator>neo</dc:creator>
  <cp:lastModifiedBy>user</cp:lastModifiedBy>
  <cp:revision>27</cp:revision>
  <dcterms:created xsi:type="dcterms:W3CDTF">2008-05-23T01:28:37Z</dcterms:created>
  <dcterms:modified xsi:type="dcterms:W3CDTF">2020-05-21T10:26:54Z</dcterms:modified>
</cp:coreProperties>
</file>