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2" r:id="rId4"/>
    <p:sldId id="274" r:id="rId5"/>
    <p:sldId id="278" r:id="rId6"/>
    <p:sldId id="281" r:id="rId7"/>
    <p:sldId id="266" r:id="rId8"/>
    <p:sldId id="267" r:id="rId9"/>
    <p:sldId id="257" r:id="rId10"/>
    <p:sldId id="258" r:id="rId11"/>
    <p:sldId id="259" r:id="rId12"/>
    <p:sldId id="264" r:id="rId13"/>
    <p:sldId id="263" r:id="rId14"/>
    <p:sldId id="261" r:id="rId15"/>
    <p:sldId id="276" r:id="rId16"/>
    <p:sldId id="280"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E33412-33A6-4048-9748-5E9E1A8A3C32}" type="datetimeFigureOut">
              <a:rPr lang="ru-RU" smtClean="0"/>
              <a:pPr/>
              <a:t>07.10.2020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20B0B1-7406-4452-B7AE-13E30DE3B78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33412-33A6-4048-9748-5E9E1A8A3C32}" type="datetimeFigureOut">
              <a:rPr lang="ru-RU" smtClean="0"/>
              <a:pPr/>
              <a:t>07.10.2020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0B0B1-7406-4452-B7AE-13E30DE3B78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NVEExport1.mpg"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livingmemory.comk.ru/Graphics/Novoseltsev/pismo1.gif" TargetMode="External"/><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westrussia.org/_nw/0/86531.jp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ivingmemory.comk.ru/Graphics/Novoseltsev/pismo1.gif"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file:///E:\&#1054;&#1089;&#1074;&#1086;&#1073;&#1086;&#1078;&#1076;&#1077;&#1085;&#1080;&#1077;%20&#1050;&#1091;&#1073;&#1072;&#1085;&#1080;%20(&#1050;&#1088;&#1072;&#1089;&#1085;&#1086;&#1076;&#1072;&#1088;)\13%2022%20&#1080;&#1102;&#1085;&#1103;.wav"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Освобождение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Кубани </a:t>
            </a:r>
            <a:endPar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от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фашистских захватчиков</a:t>
            </a:r>
          </a:p>
        </p:txBody>
      </p:sp>
      <p:pic>
        <p:nvPicPr>
          <p:cNvPr id="3" name="Рисунок 2" descr="660071887.jpg"/>
          <p:cNvPicPr>
            <a:picLocks noChangeAspect="1"/>
          </p:cNvPicPr>
          <p:nvPr/>
        </p:nvPicPr>
        <p:blipFill>
          <a:blip r:embed="rId2" cstate="email"/>
          <a:stretch>
            <a:fillRect/>
          </a:stretch>
        </p:blipFill>
        <p:spPr>
          <a:xfrm>
            <a:off x="395536" y="1772816"/>
            <a:ext cx="8352928" cy="47849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5000">
        <p:circle/>
      </p:transition>
    </mc:Choice>
    <mc:Fallback>
      <p:transition spd="slow" advClick="0" advTm="5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25144"/>
            <a:ext cx="4572000" cy="1754326"/>
          </a:xfrm>
          <a:prstGeom prst="rect">
            <a:avLst/>
          </a:prstGeom>
        </p:spPr>
        <p:txBody>
          <a:bodyPr>
            <a:spAutoFit/>
          </a:bodyPr>
          <a:lstStyle/>
          <a:p>
            <a:r>
              <a:rPr lang="ru-RU" dirty="0">
                <a:latin typeface="Times New Roman" pitchFamily="18" charset="0"/>
                <a:cs typeface="Times New Roman" pitchFamily="18" charset="0"/>
              </a:rPr>
              <a:t>«ЗДЕСЬ, В АВГУСТЕ 1942г СТОЯЛИ НАСМЕРТЬ, ЗАЩИЩАЯ ВОРОТА КАВКАЗА, ГВАРДЕЙЦЫ 4- ГО КУБАНСКОГО КАВАЛЕРИЙСКОГО КОРПУСА, УДИВИВ МИР СВОЕЙ СТОЙКОСТЬЮ И ВЕЛИЧИЕМ ДУХА». </a:t>
            </a:r>
          </a:p>
        </p:txBody>
      </p:sp>
      <p:pic>
        <p:nvPicPr>
          <p:cNvPr id="5124" name="Picture 4" descr="http://www.forumimage.ru/uploads/20110803/131236963296004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5122" y="1124744"/>
            <a:ext cx="526887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kgti.ru/f/images/2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240"/>
            <a:ext cx="3851920" cy="4707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advClick="0" advTm="7000">
        <p14:prism/>
      </p:transition>
    </mc:Choice>
    <mc:Fallback>
      <p:transition spd="slow"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7504" y="3995678"/>
            <a:ext cx="892899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sng"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Пластун </a:t>
            </a:r>
            <a:r>
              <a:rPr kumimoji="0" lang="ru-RU" sz="2000" b="0" i="1" u="sng"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казак-пехотинец. </a:t>
            </a:r>
          </a:p>
          <a:p>
            <a:pPr lvl="0" fontAlgn="base">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Первоначально ими называли лучших казаков из тех, что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несли пограничную охрану на окраинах Российского государства,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также выполняли ряд специфических функций в бою (разведка, снайперский огонь, штурмовые действия).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Пластуны знали заговоры от пули, от укуса гадюки, умели лечить опасные болезни, останавливать кровь и были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особой казачьей кастой. Они сражались во всех войнах, в которых участвовали казаки.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146" name="Picture 2" descr="http://www.livekuban.ru/files/60251cc450b2_165109802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08" t="6523" b="31007"/>
          <a:stretch/>
        </p:blipFill>
        <p:spPr bwMode="auto">
          <a:xfrm>
            <a:off x="1547664" y="188640"/>
            <a:ext cx="5410876" cy="3888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advClick="0" advTm="10000">
        <p14:conveyor dir="l"/>
      </p:transition>
    </mc:Choice>
    <mc:Fallback>
      <p:transition spd="slow" advClick="0"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pomnite-nas.ru/img/23/201005030955100.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98233" y="0"/>
            <a:ext cx="4245768" cy="27089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img1.liveinternet.ru/images/attach/c/2/70/77/70077774_0_c44c_aead0897_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00" b="5157"/>
          <a:stretch/>
        </p:blipFill>
        <p:spPr bwMode="auto">
          <a:xfrm>
            <a:off x="5076056" y="4441160"/>
            <a:ext cx="3888432" cy="254301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900igr.net/datas/istorija/Gorod-geroj-Novorossijsk/0001-001-Gorod-geroj-Novorossijs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13" t="10208" r="3665" b="17411"/>
          <a:stretch/>
        </p:blipFill>
        <p:spPr bwMode="auto">
          <a:xfrm>
            <a:off x="2051720" y="2060848"/>
            <a:ext cx="4608512" cy="294940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900igr.net/datas/istorija/Gorod-geroj-Novorossijsk/0012-012-Novorossijsk-gorod-geroj.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811" t="14812" r="1701" b="5188"/>
          <a:stretch/>
        </p:blipFill>
        <p:spPr bwMode="auto">
          <a:xfrm>
            <a:off x="0" y="0"/>
            <a:ext cx="2627784" cy="354406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www.anaparostour.ru/images/photo/small/0o9edw3p3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82075"/>
            <a:ext cx="3563888" cy="237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66056"/>
      </p:ext>
    </p:extLst>
  </p:cSld>
  <p:clrMapOvr>
    <a:masterClrMapping/>
  </p:clrMapOvr>
  <mc:AlternateContent xmlns:mc="http://schemas.openxmlformats.org/markup-compatibility/2006">
    <mc:Choice xmlns:p14="http://schemas.microsoft.com/office/powerpoint/2010/main" Requires="p14">
      <p:transition spd="slow" p14:dur="1750" advClick="0" advTm="7000">
        <p:wheel spokes="1"/>
      </p:transition>
    </mc:Choice>
    <mc:Fallback>
      <p:transition spd="slow" advClick="0" advTm="7000">
        <p:wheel spokes="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napacity.com/Images/Pages/oborona-novorossijsk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3" y="116632"/>
            <a:ext cx="504055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xxlbook.ru/imgh12079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825" y="3501008"/>
            <a:ext cx="4363143" cy="30687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3reich.ru/papor/morjak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2" y="3364121"/>
            <a:ext cx="4648243" cy="349387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mg0.liveinternet.ru/images/attach/c/2/69/590/69590208_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16633"/>
            <a:ext cx="3873742" cy="324748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6334780"/>
            <a:ext cx="9144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225 дней и ночей длилась оборона Новороссийска</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Прямоугольник 6">
            <a:hlinkClick r:id="rId6" action="ppaction://hlinkfile"/>
          </p:cNvPr>
          <p:cNvSpPr/>
          <p:nvPr/>
        </p:nvSpPr>
        <p:spPr>
          <a:xfrm>
            <a:off x="0" y="0"/>
            <a:ext cx="2699792"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Малая земля</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54353031"/>
      </p:ext>
    </p:extLst>
  </p:cSld>
  <p:clrMapOvr>
    <a:masterClrMapping/>
  </p:clrMapOvr>
  <mc:AlternateContent xmlns:mc="http://schemas.openxmlformats.org/markup-compatibility/2006">
    <mc:Choice xmlns:p14="http://schemas.microsoft.com/office/powerpoint/2010/main" Requires="p14">
      <p:transition spd="slow" p14:dur="1500" advClick="0" advTm="7000">
        <p14:window dir="vert"/>
      </p:transition>
    </mc:Choice>
    <mc:Fallback>
      <p:transition spd="slow" advClick="0"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877272"/>
            <a:ext cx="8784976"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a:t>
            </a:r>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окрышкин</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лександр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ванович</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Рисунок 3" descr="Aleksandr_Ivanovich_Pokryshkin.jpg"/>
          <p:cNvPicPr>
            <a:picLocks noChangeAspect="1"/>
          </p:cNvPicPr>
          <p:nvPr/>
        </p:nvPicPr>
        <p:blipFill>
          <a:blip r:embed="rId2" cstate="print"/>
          <a:stretch>
            <a:fillRect/>
          </a:stretch>
        </p:blipFill>
        <p:spPr>
          <a:xfrm>
            <a:off x="0" y="116632"/>
            <a:ext cx="9121014" cy="5472608"/>
          </a:xfrm>
          <a:prstGeom prst="rect">
            <a:avLst/>
          </a:prstGeom>
        </p:spPr>
      </p:pic>
    </p:spTree>
    <p:extLst>
      <p:ext uri="{BB962C8B-B14F-4D97-AF65-F5344CB8AC3E}">
        <p14:creationId xmlns:p14="http://schemas.microsoft.com/office/powerpoint/2010/main" val="2853233087"/>
      </p:ext>
    </p:extLst>
  </p:cSld>
  <p:clrMapOvr>
    <a:masterClrMapping/>
  </p:clrMapOvr>
  <mc:AlternateContent xmlns:mc="http://schemas.openxmlformats.org/markup-compatibility/2006">
    <mc:Choice xmlns:p14="http://schemas.microsoft.com/office/powerpoint/2010/main" Requires="p14">
      <p:transition spd="slow" p14:dur="1500" advClick="0" advTm="5000">
        <p:circle/>
      </p:transition>
    </mc:Choice>
    <mc:Fallback>
      <p:transition spd="slow" advClick="0" advTm="5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oto-1540-1018.jpg"/>
          <p:cNvPicPr>
            <a:picLocks noChangeAspect="1"/>
          </p:cNvPicPr>
          <p:nvPr/>
        </p:nvPicPr>
        <p:blipFill>
          <a:blip r:embed="rId2" cstate="email"/>
          <a:stretch>
            <a:fillRect/>
          </a:stretch>
        </p:blipFill>
        <p:spPr>
          <a:xfrm rot="21325788">
            <a:off x="143552" y="179135"/>
            <a:ext cx="5376650" cy="3817739"/>
          </a:xfrm>
          <a:prstGeom prst="rect">
            <a:avLst/>
          </a:prstGeom>
        </p:spPr>
      </p:pic>
      <p:pic>
        <p:nvPicPr>
          <p:cNvPr id="3" name="Рисунок 2" descr="museum4-2.jpg"/>
          <p:cNvPicPr>
            <a:picLocks noChangeAspect="1"/>
          </p:cNvPicPr>
          <p:nvPr/>
        </p:nvPicPr>
        <p:blipFill>
          <a:blip r:embed="rId3" cstate="email"/>
          <a:stretch>
            <a:fillRect/>
          </a:stretch>
        </p:blipFill>
        <p:spPr>
          <a:xfrm rot="222574">
            <a:off x="4413006" y="2716868"/>
            <a:ext cx="4882239" cy="38142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5000">
        <p14:shred/>
      </p:transition>
    </mc:Choice>
    <mc:Fallback>
      <p:transition spd="slow" advClick="0"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347965230_41.jpg"/>
          <p:cNvPicPr>
            <a:picLocks noChangeAspect="1"/>
          </p:cNvPicPr>
          <p:nvPr/>
        </p:nvPicPr>
        <p:blipFill>
          <a:blip r:embed="rId2" cstate="print"/>
          <a:stretch>
            <a:fillRect/>
          </a:stretch>
        </p:blipFill>
        <p:spPr>
          <a:xfrm>
            <a:off x="1187624" y="1556792"/>
            <a:ext cx="6717796" cy="5085184"/>
          </a:xfrm>
          <a:prstGeom prst="rect">
            <a:avLst/>
          </a:prstGeom>
          <a:ln>
            <a:noFill/>
          </a:ln>
          <a:effectLst>
            <a:softEdge rad="112500"/>
          </a:effectLst>
        </p:spPr>
      </p:pic>
      <p:sp>
        <p:nvSpPr>
          <p:cNvPr id="2" name="Прямоугольник 1"/>
          <p:cNvSpPr/>
          <p:nvPr/>
        </p:nvSpPr>
        <p:spPr>
          <a:xfrm>
            <a:off x="0" y="332656"/>
            <a:ext cx="91440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9 октября 1943 года </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ОСВОБОЖДЕНИЕ КУБАНИ</a:t>
            </a:r>
          </a:p>
        </p:txBody>
      </p:sp>
    </p:spTree>
  </p:cSld>
  <p:clrMapOvr>
    <a:masterClrMapping/>
  </p:clrMapOvr>
  <mc:AlternateContent xmlns:mc="http://schemas.openxmlformats.org/markup-compatibility/2006">
    <mc:Choice xmlns:p14="http://schemas.microsoft.com/office/powerpoint/2010/main" Requires="p14">
      <p:transition spd="slow" p14:dur="2500" advClick="0" advTm="5000">
        <p:checker/>
      </p:transition>
    </mc:Choice>
    <mc:Fallback>
      <p:transition spd="slow" advClick="0" advTm="5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60071887.jpg"/>
          <p:cNvPicPr>
            <a:picLocks noChangeAspect="1"/>
          </p:cNvPicPr>
          <p:nvPr/>
        </p:nvPicPr>
        <p:blipFill>
          <a:blip r:embed="rId2" cstate="email"/>
          <a:stretch>
            <a:fillRect/>
          </a:stretch>
        </p:blipFill>
        <p:spPr>
          <a:xfrm>
            <a:off x="0" y="1484784"/>
            <a:ext cx="9144000" cy="5216960"/>
          </a:xfrm>
          <a:prstGeom prst="rect">
            <a:avLst/>
          </a:prstGeom>
        </p:spPr>
      </p:pic>
      <p:sp>
        <p:nvSpPr>
          <p:cNvPr id="5" name="Прямоугольник 4"/>
          <p:cNvSpPr/>
          <p:nvPr/>
        </p:nvSpPr>
        <p:spPr>
          <a:xfrm>
            <a:off x="0" y="332656"/>
            <a:ext cx="91440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 праздником, Кубань!</a:t>
            </a:r>
            <a:endPar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15000">
        <p14:glitter pattern="hexagon"/>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in-pic" descr="Картинка 90 из 207">
            <a:hlinkClick r:id="rId3"/>
          </p:cNvPr>
          <p:cNvPicPr>
            <a:picLocks noChangeAspect="1" noChangeArrowheads="1"/>
          </p:cNvPicPr>
          <p:nvPr/>
        </p:nvPicPr>
        <p:blipFill>
          <a:blip r:embed="rId4" cstate="print"/>
          <a:srcRect/>
          <a:stretch>
            <a:fillRect/>
          </a:stretch>
        </p:blipFill>
        <p:spPr bwMode="auto">
          <a:xfrm rot="18737520">
            <a:off x="521087" y="444152"/>
            <a:ext cx="1470831" cy="2547334"/>
          </a:xfrm>
          <a:prstGeom prst="rect">
            <a:avLst/>
          </a:prstGeom>
          <a:noFill/>
          <a:ln w="9525">
            <a:noFill/>
            <a:miter lim="800000"/>
            <a:headEnd/>
            <a:tailEnd/>
          </a:ln>
        </p:spPr>
      </p:pic>
      <p:pic>
        <p:nvPicPr>
          <p:cNvPr id="7" name="i-main-pic" descr="Картинка 25 из 207">
            <a:hlinkClick r:id="rId5"/>
          </p:cNvPr>
          <p:cNvPicPr>
            <a:picLocks noChangeAspect="1" noChangeArrowheads="1"/>
          </p:cNvPicPr>
          <p:nvPr/>
        </p:nvPicPr>
        <p:blipFill>
          <a:blip r:embed="rId6" cstate="email">
            <a:clrChange>
              <a:clrFrom>
                <a:srgbClr val="FBFEFD"/>
              </a:clrFrom>
              <a:clrTo>
                <a:srgbClr val="FBFEFD">
                  <a:alpha val="0"/>
                </a:srgbClr>
              </a:clrTo>
            </a:clrChange>
          </a:blip>
          <a:srcRect/>
          <a:stretch>
            <a:fillRect/>
          </a:stretch>
        </p:blipFill>
        <p:spPr bwMode="auto">
          <a:xfrm rot="13438887">
            <a:off x="7109630" y="4899419"/>
            <a:ext cx="1330340" cy="2564904"/>
          </a:xfrm>
          <a:prstGeom prst="rect">
            <a:avLst/>
          </a:prstGeom>
          <a:noFill/>
          <a:ln w="9525">
            <a:noFill/>
            <a:miter lim="800000"/>
            <a:headEnd/>
            <a:tailEnd/>
          </a:ln>
        </p:spPr>
      </p:pic>
      <p:pic>
        <p:nvPicPr>
          <p:cNvPr id="8" name="i-main-pic" descr="Картинка 25 из 207">
            <a:hlinkClick r:id="rId5"/>
          </p:cNvPr>
          <p:cNvPicPr>
            <a:picLocks noChangeAspect="1" noChangeArrowheads="1"/>
          </p:cNvPicPr>
          <p:nvPr/>
        </p:nvPicPr>
        <p:blipFill>
          <a:blip r:embed="rId7" cstate="email">
            <a:clrChange>
              <a:clrFrom>
                <a:srgbClr val="FBFEFD"/>
              </a:clrFrom>
              <a:clrTo>
                <a:srgbClr val="FBFEFD">
                  <a:alpha val="0"/>
                </a:srgbClr>
              </a:clrTo>
            </a:clrChange>
          </a:blip>
          <a:srcRect/>
          <a:stretch>
            <a:fillRect/>
          </a:stretch>
        </p:blipFill>
        <p:spPr bwMode="auto">
          <a:xfrm rot="14172851">
            <a:off x="5028414" y="4361840"/>
            <a:ext cx="1249289" cy="23537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advClick="0" advTm="5000">
        <p:randomBar dir="vert"/>
      </p:transition>
    </mc:Choice>
    <mc:Fallback>
      <p:transition spd="slow" advClick="0" advTm="5000">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5555"/>
          <p:cNvPicPr>
            <a:picLocks noChangeAspect="1" noChangeArrowheads="1"/>
          </p:cNvPicPr>
          <p:nvPr/>
        </p:nvPicPr>
        <p:blipFill>
          <a:blip r:embed="rId2" cstate="print"/>
          <a:srcRect/>
          <a:stretch>
            <a:fillRect/>
          </a:stretch>
        </p:blipFill>
        <p:spPr bwMode="auto">
          <a:xfrm>
            <a:off x="4860032" y="908720"/>
            <a:ext cx="4075187" cy="5040560"/>
          </a:xfrm>
          <a:prstGeom prst="rect">
            <a:avLst/>
          </a:prstGeom>
          <a:ln>
            <a:noFill/>
          </a:ln>
          <a:effectLst>
            <a:outerShdw blurRad="292100" dist="139700" dir="2700000" algn="tl" rotWithShape="0">
              <a:srgbClr val="333333">
                <a:alpha val="65000"/>
              </a:srgbClr>
            </a:outerShdw>
          </a:effectLst>
        </p:spPr>
      </p:pic>
      <p:pic>
        <p:nvPicPr>
          <p:cNvPr id="5" name="Рисунок 4" descr="0_4c410_6d9cf2c_XL.jpg"/>
          <p:cNvPicPr>
            <a:picLocks noChangeAspect="1"/>
          </p:cNvPicPr>
          <p:nvPr/>
        </p:nvPicPr>
        <p:blipFill>
          <a:blip r:embed="rId3" cstate="email"/>
          <a:stretch>
            <a:fillRect/>
          </a:stretch>
        </p:blipFill>
        <p:spPr>
          <a:xfrm>
            <a:off x="0" y="0"/>
            <a:ext cx="4788024" cy="3196006"/>
          </a:xfrm>
          <a:prstGeom prst="rect">
            <a:avLst/>
          </a:prstGeom>
        </p:spPr>
      </p:pic>
      <p:pic>
        <p:nvPicPr>
          <p:cNvPr id="6" name="Рисунок 5" descr="_.._i_MahmudovaFahrikamal_kartina_pismo_s_fronta.jpg"/>
          <p:cNvPicPr>
            <a:picLocks noChangeAspect="1"/>
          </p:cNvPicPr>
          <p:nvPr/>
        </p:nvPicPr>
        <p:blipFill>
          <a:blip r:embed="rId4" cstate="print"/>
          <a:stretch>
            <a:fillRect/>
          </a:stretch>
        </p:blipFill>
        <p:spPr>
          <a:xfrm>
            <a:off x="179512" y="3189386"/>
            <a:ext cx="4409912" cy="3668614"/>
          </a:xfrm>
          <a:prstGeom prst="rect">
            <a:avLst/>
          </a:prstGeom>
        </p:spPr>
      </p:pic>
    </p:spTree>
    <p:extLst>
      <p:ext uri="{BB962C8B-B14F-4D97-AF65-F5344CB8AC3E}">
        <p14:creationId xmlns:p14="http://schemas.microsoft.com/office/powerpoint/2010/main" val="3957936209"/>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in-pic" descr="Картинка 90 из 207">
            <a:hlinkClick r:id="rId2"/>
          </p:cNvPr>
          <p:cNvPicPr>
            <a:picLocks noChangeAspect="1" noChangeArrowheads="1"/>
          </p:cNvPicPr>
          <p:nvPr/>
        </p:nvPicPr>
        <p:blipFill>
          <a:blip r:embed="rId3" cstate="print"/>
          <a:srcRect/>
          <a:stretch>
            <a:fillRect/>
          </a:stretch>
        </p:blipFill>
        <p:spPr bwMode="auto">
          <a:xfrm rot="13127520">
            <a:off x="7788657" y="4901725"/>
            <a:ext cx="1444540" cy="2501801"/>
          </a:xfrm>
          <a:prstGeom prst="rect">
            <a:avLst/>
          </a:prstGeom>
          <a:noFill/>
          <a:ln w="9525">
            <a:noFill/>
            <a:miter lim="800000"/>
            <a:headEnd/>
            <a:tailEnd/>
          </a:ln>
        </p:spPr>
      </p:pic>
      <p:pic>
        <p:nvPicPr>
          <p:cNvPr id="3" name="Рисунок 2" descr="263.jpg"/>
          <p:cNvPicPr>
            <a:picLocks noChangeAspect="1"/>
          </p:cNvPicPr>
          <p:nvPr/>
        </p:nvPicPr>
        <p:blipFill>
          <a:blip r:embed="rId4" cstate="print">
            <a:clrChange>
              <a:clrFrom>
                <a:srgbClr val="D6D6D6"/>
              </a:clrFrom>
              <a:clrTo>
                <a:srgbClr val="D6D6D6">
                  <a:alpha val="0"/>
                </a:srgbClr>
              </a:clrTo>
            </a:clrChange>
            <a:lum bright="20000"/>
          </a:blip>
          <a:stretch>
            <a:fillRect/>
          </a:stretch>
        </p:blipFill>
        <p:spPr>
          <a:xfrm>
            <a:off x="148305" y="0"/>
            <a:ext cx="8995695" cy="4347919"/>
          </a:xfrm>
          <a:prstGeom prst="rect">
            <a:avLst/>
          </a:prstGeom>
          <a:effectLst>
            <a:softEdge rad="63500"/>
          </a:effectLst>
        </p:spPr>
      </p:pic>
      <p:sp>
        <p:nvSpPr>
          <p:cNvPr id="5" name="TextBox 4"/>
          <p:cNvSpPr txBox="1"/>
          <p:nvPr/>
        </p:nvSpPr>
        <p:spPr>
          <a:xfrm>
            <a:off x="179512" y="4005064"/>
            <a:ext cx="8784977" cy="2677656"/>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Дорогие родные! Сегодня улетаю на фронт защищать свою Родину, свой народ. Подобрал себе замечательных лётчиков орлов. Приложу все усилия, чтобы доказать фашисткой сволочи, на что способны советские лётчики. Вас прошу не беспокоится. Целую всех. Степан.</a:t>
            </a:r>
            <a:endParaRPr lang="ru-RU"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0">
        <p14:ripple/>
      </p:transition>
    </mc:Choice>
    <mc:Fallback>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3 22 июня.wav">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3" name="Рисунок 2" descr="0_5e6df_2580f0c4_XL.jpg"/>
          <p:cNvPicPr>
            <a:picLocks noChangeAspect="1"/>
          </p:cNvPicPr>
          <p:nvPr/>
        </p:nvPicPr>
        <p:blipFill>
          <a:blip r:embed="rId4" cstate="print"/>
          <a:stretch>
            <a:fillRect/>
          </a:stretch>
        </p:blipFill>
        <p:spPr>
          <a:xfrm>
            <a:off x="0" y="1234440"/>
            <a:ext cx="9144000" cy="5623560"/>
          </a:xfrm>
          <a:prstGeom prst="rect">
            <a:avLst/>
          </a:prstGeom>
        </p:spPr>
      </p:pic>
      <p:sp>
        <p:nvSpPr>
          <p:cNvPr id="4" name="Прямоугольник 3"/>
          <p:cNvSpPr/>
          <p:nvPr/>
        </p:nvSpPr>
        <p:spPr>
          <a:xfrm>
            <a:off x="0" y="0"/>
            <a:ext cx="8928992"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22 ИЮНЯ 1941 ГОДА</a:t>
            </a:r>
            <a:endPar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Bar dir="vert"/>
      </p:transition>
    </mc:Choice>
    <mc:Fallback>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7" presetClass="entr" presetSubtype="4"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0" fill="hold"/>
                                        <p:tgtEl>
                                          <p:spTgt spid="4"/>
                                        </p:tgtEl>
                                        <p:attrNameLst>
                                          <p:attrName>ppt_x</p:attrName>
                                        </p:attrNameLst>
                                      </p:cBhvr>
                                      <p:tavLst>
                                        <p:tav tm="0">
                                          <p:val>
                                            <p:strVal val="#ppt_x"/>
                                          </p:val>
                                        </p:tav>
                                        <p:tav tm="100000">
                                          <p:val>
                                            <p:strVal val="#ppt_x"/>
                                          </p:val>
                                        </p:tav>
                                      </p:tavLst>
                                    </p:anim>
                                    <p:anim calcmode="lin" valueType="num">
                                      <p:cBhvr additive="base">
                                        <p:cTn id="1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0002 (1) копия.jpg"/>
          <p:cNvPicPr>
            <a:picLocks noChangeAspect="1"/>
          </p:cNvPicPr>
          <p:nvPr/>
        </p:nvPicPr>
        <p:blipFill>
          <a:blip r:embed="rId2" cstate="email"/>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5000">
        <p14:honeycomb/>
      </p:transition>
    </mc:Choice>
    <mc:Fallback>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999999"/>
          <p:cNvPicPr>
            <a:picLocks noChangeAspect="1" noChangeArrowheads="1"/>
          </p:cNvPicPr>
          <p:nvPr/>
        </p:nvPicPr>
        <p:blipFill>
          <a:blip r:embed="rId2" cstate="print"/>
          <a:srcRect/>
          <a:stretch>
            <a:fillRect/>
          </a:stretch>
        </p:blipFill>
        <p:spPr bwMode="auto">
          <a:xfrm>
            <a:off x="0" y="0"/>
            <a:ext cx="9144000" cy="6808788"/>
          </a:xfrm>
          <a:prstGeom prst="rect">
            <a:avLst/>
          </a:prstGeom>
          <a:noFill/>
          <a:ln w="9525">
            <a:noFill/>
            <a:miter lim="800000"/>
            <a:headEnd/>
            <a:tailEnd/>
          </a:ln>
        </p:spPr>
      </p:pic>
      <p:sp>
        <p:nvSpPr>
          <p:cNvPr id="2" name="WordArt 5"/>
          <p:cNvSpPr>
            <a:spLocks noChangeArrowheads="1" noChangeShapeType="1" noTextEdit="1"/>
          </p:cNvSpPr>
          <p:nvPr/>
        </p:nvSpPr>
        <p:spPr bwMode="auto">
          <a:xfrm>
            <a:off x="179512" y="981074"/>
            <a:ext cx="8784976" cy="568828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25 июля 1942 года</a:t>
            </a:r>
          </a:p>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фашисты вступили </a:t>
            </a:r>
          </a:p>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на территорию</a:t>
            </a:r>
          </a:p>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Краснодарского края</a:t>
            </a:r>
          </a:p>
        </p:txBody>
      </p:sp>
    </p:spTree>
  </p:cSld>
  <p:clrMapOvr>
    <a:masterClrMapping/>
  </p:clrMapOvr>
  <mc:AlternateContent xmlns:mc="http://schemas.openxmlformats.org/markup-compatibility/2006">
    <mc:Choice xmlns:p14="http://schemas.microsoft.com/office/powerpoint/2010/main" Requires="p14">
      <p:transition spd="slow" p14:dur="2500" advClick="0" advTm="7000">
        <p:checker/>
      </p:transition>
    </mc:Choice>
    <mc:Fallback>
      <p:transition spd="slow" advClick="0" advTm="7000">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istory_channel-1165619205_i_3195_full"/>
          <p:cNvPicPr>
            <a:picLocks noChangeAspect="1" noChangeArrowheads="1"/>
          </p:cNvPicPr>
          <p:nvPr/>
        </p:nvPicPr>
        <p:blipFill>
          <a:blip r:embed="rId2" cstate="print"/>
          <a:srcRect/>
          <a:stretch>
            <a:fillRect/>
          </a:stretch>
        </p:blipFill>
        <p:spPr bwMode="auto">
          <a:xfrm>
            <a:off x="395536" y="332656"/>
            <a:ext cx="8353425" cy="5434013"/>
          </a:xfrm>
          <a:prstGeom prst="rect">
            <a:avLst/>
          </a:prstGeom>
          <a:noFill/>
          <a:ln w="9525">
            <a:noFill/>
            <a:miter lim="800000"/>
            <a:headEnd/>
            <a:tailEnd/>
          </a:ln>
        </p:spPr>
      </p:pic>
      <p:sp>
        <p:nvSpPr>
          <p:cNvPr id="4" name="WordArt 7"/>
          <p:cNvSpPr>
            <a:spLocks noChangeArrowheads="1" noChangeShapeType="1" noTextEdit="1"/>
          </p:cNvSpPr>
          <p:nvPr/>
        </p:nvSpPr>
        <p:spPr bwMode="auto">
          <a:xfrm>
            <a:off x="539750" y="5877768"/>
            <a:ext cx="8064698" cy="8636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 ряды Красной Армии</a:t>
            </a:r>
          </a:p>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вступило более 600 тысяч кубанцев.</a:t>
            </a:r>
          </a:p>
        </p:txBody>
      </p:sp>
    </p:spTree>
  </p:cSld>
  <p:clrMapOvr>
    <a:masterClrMapping/>
  </p:clrMapOvr>
  <mc:AlternateContent xmlns:mc="http://schemas.openxmlformats.org/markup-compatibility/2006">
    <mc:Choice xmlns:p14="http://schemas.microsoft.com/office/powerpoint/2010/main" Requires="p14">
      <p:transition spd="slow" p14:dur="3900" advClick="0" advTm="7000">
        <p14:glitter pattern="hexagon"/>
      </p:transition>
    </mc:Choice>
    <mc:Fallback>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olukonu.com/wp-content/uploads/2008/10/victory_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176" y="476673"/>
            <a:ext cx="3495823" cy="25922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1331640" y="3460358"/>
            <a:ext cx="756084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u="none" strike="noStrike" cap="none" normalizeH="0" baseline="0" dirty="0" smtClean="0">
                <a:ln>
                  <a:noFill/>
                </a:ln>
                <a:effectLst/>
                <a:latin typeface="Times New Roman" pitchFamily="18" charset="0"/>
                <a:ea typeface="Times New Roman" pitchFamily="18" charset="0"/>
                <a:cs typeface="Times New Roman" pitchFamily="18" charset="0"/>
              </a:rPr>
              <a:t>«Одно воспоминание казачьей атаки</a:t>
            </a:r>
          </a:p>
          <a:p>
            <a:pPr fontAlgn="base">
              <a:spcBef>
                <a:spcPct val="0"/>
              </a:spcBef>
              <a:spcAft>
                <a:spcPct val="0"/>
              </a:spcAft>
            </a:pPr>
            <a:r>
              <a:rPr kumimoji="0" lang="ru-RU" sz="3200" b="1" u="none" strike="noStrike" cap="none" normalizeH="0" baseline="0" dirty="0" smtClean="0">
                <a:ln>
                  <a:noFill/>
                </a:ln>
                <a:effectLst/>
                <a:latin typeface="Times New Roman" pitchFamily="18" charset="0"/>
                <a:ea typeface="Times New Roman" pitchFamily="18" charset="0"/>
                <a:cs typeface="Times New Roman" pitchFamily="18" charset="0"/>
              </a:rPr>
              <a:t>повергает в ужас и заставляет дрожать.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u="none" strike="noStrike" cap="none" normalizeH="0" baseline="0" dirty="0" smtClean="0">
                <a:ln>
                  <a:noFill/>
                </a:ln>
                <a:effectLst/>
                <a:latin typeface="Times New Roman" pitchFamily="18" charset="0"/>
                <a:ea typeface="Times New Roman" pitchFamily="18" charset="0"/>
                <a:cs typeface="Times New Roman" pitchFamily="18" charset="0"/>
              </a:rPr>
              <a:t>Казаки – это какой-то вихрь,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u="none" strike="noStrike" cap="none" normalizeH="0" baseline="0" dirty="0" smtClean="0">
                <a:ln>
                  <a:noFill/>
                </a:ln>
                <a:effectLst/>
                <a:latin typeface="Times New Roman" pitchFamily="18" charset="0"/>
                <a:ea typeface="Times New Roman" pitchFamily="18" charset="0"/>
                <a:cs typeface="Times New Roman" pitchFamily="18" charset="0"/>
              </a:rPr>
              <a:t>который сметает на своём пути все</a:t>
            </a:r>
          </a:p>
          <a:p>
            <a:pPr lvl="0" fontAlgn="base">
              <a:spcBef>
                <a:spcPct val="0"/>
              </a:spcBef>
              <a:spcAft>
                <a:spcPct val="0"/>
              </a:spcAft>
            </a:pPr>
            <a:r>
              <a:rPr kumimoji="0" lang="ru-RU" sz="3200" b="1" u="none" strike="noStrike" cap="none" normalizeH="0" baseline="0" dirty="0" smtClean="0">
                <a:ln>
                  <a:noFill/>
                </a:ln>
                <a:effectLst/>
                <a:latin typeface="Times New Roman" pitchFamily="18" charset="0"/>
                <a:ea typeface="Times New Roman" pitchFamily="18" charset="0"/>
                <a:cs typeface="Times New Roman" pitchFamily="18" charset="0"/>
              </a:rPr>
              <a:t>препятствия и преграды. Мы боимся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u="none" strike="noStrike" cap="none" normalizeH="0" baseline="0" dirty="0" smtClean="0">
                <a:ln>
                  <a:noFill/>
                </a:ln>
                <a:effectLst/>
                <a:latin typeface="Times New Roman" pitchFamily="18" charset="0"/>
                <a:ea typeface="Times New Roman" pitchFamily="18" charset="0"/>
                <a:cs typeface="Times New Roman" pitchFamily="18" charset="0"/>
              </a:rPr>
              <a:t>казаков как возмездия всевышнего».</a:t>
            </a:r>
            <a:endParaRPr kumimoji="0" lang="ru-RU" sz="2800" b="1" u="none" strike="noStrike" cap="none" normalizeH="0" baseline="0" dirty="0" smtClean="0">
              <a:ln>
                <a:noFill/>
              </a:ln>
              <a:effectLst/>
              <a:latin typeface="Times New Roman" pitchFamily="18" charset="0"/>
              <a:cs typeface="Times New Roman" pitchFamily="18" charset="0"/>
            </a:endParaRPr>
          </a:p>
        </p:txBody>
      </p:sp>
      <p:sp>
        <p:nvSpPr>
          <p:cNvPr id="5" name="Прямоугольник 4"/>
          <p:cNvSpPr/>
          <p:nvPr/>
        </p:nvSpPr>
        <p:spPr>
          <a:xfrm>
            <a:off x="251520" y="188640"/>
            <a:ext cx="5400600" cy="3970318"/>
          </a:xfrm>
          <a:prstGeom prst="rect">
            <a:avLst/>
          </a:prstGeom>
        </p:spPr>
        <p:txBody>
          <a:bodyPr wrap="square">
            <a:spAutoFit/>
          </a:bodyPr>
          <a:lstStyle/>
          <a:p>
            <a:pPr lvl="0" fontAlgn="base">
              <a:spcBef>
                <a:spcPct val="0"/>
              </a:spcBef>
              <a:spcAft>
                <a:spcPct val="0"/>
              </a:spcAft>
            </a:pPr>
            <a:r>
              <a:rPr lang="en-US" sz="2800" b="1" dirty="0" err="1" smtClean="0">
                <a:solidFill>
                  <a:srgbClr val="000000"/>
                </a:solidFill>
                <a:latin typeface="Arial Narrow" pitchFamily="34" charset="0"/>
                <a:ea typeface="Calibri" pitchFamily="34" charset="0"/>
                <a:cs typeface="Times New Roman" pitchFamily="18" charset="0"/>
              </a:rPr>
              <a:t>Eine</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Erinnerung</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uber</a:t>
            </a:r>
            <a:r>
              <a:rPr lang="en-US" sz="2800" b="1" dirty="0" smtClean="0">
                <a:solidFill>
                  <a:srgbClr val="000000"/>
                </a:solidFill>
                <a:latin typeface="Arial Narrow" pitchFamily="34" charset="0"/>
                <a:ea typeface="Calibri" pitchFamily="34" charset="0"/>
                <a:cs typeface="Times New Roman" pitchFamily="18" charset="0"/>
              </a:rPr>
              <a:t> den </a:t>
            </a:r>
            <a:r>
              <a:rPr lang="en-US" sz="2800" b="1" dirty="0" err="1" smtClean="0">
                <a:solidFill>
                  <a:srgbClr val="000000"/>
                </a:solidFill>
                <a:latin typeface="Arial Narrow" pitchFamily="34" charset="0"/>
                <a:ea typeface="Calibri" pitchFamily="34" charset="0"/>
                <a:cs typeface="Times New Roman" pitchFamily="18" charset="0"/>
              </a:rPr>
              <a:t>Angriff</a:t>
            </a:r>
            <a:r>
              <a:rPr lang="en-US" sz="2800" b="1" dirty="0" smtClean="0">
                <a:solidFill>
                  <a:srgbClr val="000000"/>
                </a:solidFill>
                <a:latin typeface="Arial Narrow" pitchFamily="34" charset="0"/>
                <a:ea typeface="Calibri" pitchFamily="34" charset="0"/>
                <a:cs typeface="Times New Roman" pitchFamily="18" charset="0"/>
              </a:rPr>
              <a:t> von in </a:t>
            </a:r>
            <a:r>
              <a:rPr lang="en-US" sz="2800" b="1" dirty="0" err="1" smtClean="0">
                <a:solidFill>
                  <a:srgbClr val="000000"/>
                </a:solidFill>
                <a:latin typeface="Arial Narrow" pitchFamily="34" charset="0"/>
                <a:ea typeface="Calibri" pitchFamily="34" charset="0"/>
                <a:cs typeface="Times New Roman" pitchFamily="18" charset="0"/>
              </a:rPr>
              <a:t>versetst</a:t>
            </a:r>
            <a:r>
              <a:rPr lang="en-US" sz="2800" b="1" dirty="0" smtClean="0">
                <a:solidFill>
                  <a:srgbClr val="000000"/>
                </a:solidFill>
                <a:latin typeface="Arial Narrow" pitchFamily="34" charset="0"/>
                <a:ea typeface="Calibri" pitchFamily="34" charset="0"/>
                <a:cs typeface="Times New Roman" pitchFamily="18" charset="0"/>
              </a:rPr>
              <a:t> </a:t>
            </a:r>
            <a:r>
              <a:rPr lang="ru-RU"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Kasaken</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Schrecken</a:t>
            </a:r>
            <a:endParaRPr lang="en-US" sz="2800" b="1" dirty="0" smtClean="0">
              <a:solidFill>
                <a:srgbClr val="000000"/>
              </a:solidFill>
              <a:latin typeface="Arial Narrow" pitchFamily="34" charset="0"/>
              <a:ea typeface="Calibri" pitchFamily="34" charset="0"/>
              <a:cs typeface="Times New Roman" pitchFamily="18" charset="0"/>
            </a:endParaRPr>
          </a:p>
          <a:p>
            <a:pPr fontAlgn="base">
              <a:spcBef>
                <a:spcPct val="0"/>
              </a:spcBef>
              <a:spcAft>
                <a:spcPct val="0"/>
              </a:spcAft>
            </a:pPr>
            <a:r>
              <a:rPr lang="en-US" sz="2800" b="1" dirty="0" smtClean="0">
                <a:solidFill>
                  <a:srgbClr val="000000"/>
                </a:solidFill>
                <a:latin typeface="Arial Narrow" pitchFamily="34" charset="0"/>
                <a:ea typeface="Calibri" pitchFamily="34" charset="0"/>
                <a:cs typeface="Times New Roman" pitchFamily="18" charset="0"/>
              </a:rPr>
              <a:t>und </a:t>
            </a:r>
            <a:r>
              <a:rPr lang="en-US" sz="2800" b="1" dirty="0" err="1" smtClean="0">
                <a:solidFill>
                  <a:srgbClr val="000000"/>
                </a:solidFill>
                <a:latin typeface="Arial Narrow" pitchFamily="34" charset="0"/>
                <a:ea typeface="Calibri" pitchFamily="34" charset="0"/>
                <a:cs typeface="Times New Roman" pitchFamily="18" charset="0"/>
              </a:rPr>
              <a:t>lässt</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zittern</a:t>
            </a:r>
            <a:r>
              <a:rPr lang="en-US" sz="2800" b="1" dirty="0" smtClean="0">
                <a:solidFill>
                  <a:srgbClr val="000000"/>
                </a:solidFill>
                <a:latin typeface="Arial Narrow" pitchFamily="34" charset="0"/>
                <a:ea typeface="Calibri" pitchFamily="34" charset="0"/>
                <a:cs typeface="Times New Roman" pitchFamily="18" charset="0"/>
              </a:rPr>
              <a:t>.</a:t>
            </a:r>
            <a:endParaRPr lang="ru-RU" sz="2800" b="1" dirty="0" smtClean="0">
              <a:solidFill>
                <a:srgbClr val="000000"/>
              </a:solidFill>
              <a:latin typeface="Arial Narrow" pitchFamily="34" charset="0"/>
              <a:ea typeface="Calibri" pitchFamily="34" charset="0"/>
              <a:cs typeface="Times New Roman" pitchFamily="18" charset="0"/>
            </a:endParaRPr>
          </a:p>
          <a:p>
            <a:pPr lvl="0" fontAlgn="base">
              <a:spcBef>
                <a:spcPct val="0"/>
              </a:spcBef>
              <a:spcAft>
                <a:spcPct val="0"/>
              </a:spcAft>
            </a:pPr>
            <a:r>
              <a:rPr lang="en-US" sz="2800" b="1" dirty="0" smtClean="0">
                <a:solidFill>
                  <a:srgbClr val="000000"/>
                </a:solidFill>
                <a:latin typeface="Arial Narrow" pitchFamily="34" charset="0"/>
                <a:ea typeface="Calibri" pitchFamily="34" charset="0"/>
                <a:cs typeface="Times New Roman" pitchFamily="18" charset="0"/>
              </a:rPr>
              <a:t>Die </a:t>
            </a:r>
            <a:r>
              <a:rPr lang="en-US" sz="2800" b="1" dirty="0" err="1" smtClean="0">
                <a:solidFill>
                  <a:srgbClr val="000000"/>
                </a:solidFill>
                <a:latin typeface="Arial Narrow" pitchFamily="34" charset="0"/>
                <a:ea typeface="Calibri" pitchFamily="34" charset="0"/>
                <a:cs typeface="Times New Roman" pitchFamily="18" charset="0"/>
              </a:rPr>
              <a:t>Kosaken</a:t>
            </a:r>
            <a:r>
              <a:rPr lang="en-US" sz="2800" b="1" dirty="0" smtClean="0">
                <a:solidFill>
                  <a:srgbClr val="000000"/>
                </a:solidFill>
                <a:latin typeface="Arial Narrow" pitchFamily="34" charset="0"/>
                <a:ea typeface="Calibri" pitchFamily="34" charset="0"/>
                <a:cs typeface="Times New Roman" pitchFamily="18" charset="0"/>
              </a:rPr>
              <a:t> – </a:t>
            </a:r>
            <a:r>
              <a:rPr lang="en-US" sz="2800" b="1" dirty="0" err="1" smtClean="0">
                <a:solidFill>
                  <a:srgbClr val="000000"/>
                </a:solidFill>
                <a:latin typeface="Arial Narrow" pitchFamily="34" charset="0"/>
                <a:ea typeface="Calibri" pitchFamily="34" charset="0"/>
                <a:cs typeface="Times New Roman" pitchFamily="18" charset="0"/>
              </a:rPr>
              <a:t>sind</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wie</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ein</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Wirbel</a:t>
            </a:r>
            <a:r>
              <a:rPr lang="en-US" sz="2800" b="1" dirty="0" smtClean="0">
                <a:solidFill>
                  <a:srgbClr val="000000"/>
                </a:solidFill>
                <a:latin typeface="Arial Narrow" pitchFamily="34" charset="0"/>
                <a:ea typeface="Calibri" pitchFamily="34" charset="0"/>
                <a:cs typeface="Times New Roman" pitchFamily="18" charset="0"/>
              </a:rPr>
              <a:t>, </a:t>
            </a:r>
            <a:endParaRPr lang="ru-RU" sz="2800" b="1" dirty="0" smtClean="0">
              <a:solidFill>
                <a:srgbClr val="000000"/>
              </a:solidFill>
              <a:latin typeface="Arial Narrow" pitchFamily="34" charset="0"/>
              <a:ea typeface="Calibri" pitchFamily="34" charset="0"/>
              <a:cs typeface="Times New Roman" pitchFamily="18" charset="0"/>
            </a:endParaRPr>
          </a:p>
          <a:p>
            <a:pPr lvl="0" fontAlgn="base">
              <a:spcBef>
                <a:spcPct val="0"/>
              </a:spcBef>
              <a:spcAft>
                <a:spcPct val="0"/>
              </a:spcAft>
            </a:pPr>
            <a:r>
              <a:rPr lang="en-US" sz="2800" b="1" dirty="0" err="1" smtClean="0">
                <a:solidFill>
                  <a:srgbClr val="000000"/>
                </a:solidFill>
                <a:latin typeface="Arial Narrow" pitchFamily="34" charset="0"/>
                <a:ea typeface="Calibri" pitchFamily="34" charset="0"/>
                <a:cs typeface="Times New Roman" pitchFamily="18" charset="0"/>
              </a:rPr>
              <a:t>der</a:t>
            </a:r>
            <a:r>
              <a:rPr lang="en-US" sz="2800" b="1" dirty="0" smtClean="0">
                <a:solidFill>
                  <a:srgbClr val="000000"/>
                </a:solidFill>
                <a:latin typeface="Arial Narrow" pitchFamily="34" charset="0"/>
                <a:ea typeface="Calibri" pitchFamily="34" charset="0"/>
                <a:cs typeface="Times New Roman" pitchFamily="18" charset="0"/>
              </a:rPr>
              <a:t> auf </a:t>
            </a:r>
            <a:r>
              <a:rPr lang="en-US" sz="2800" b="1" dirty="0" err="1" smtClean="0">
                <a:solidFill>
                  <a:srgbClr val="000000"/>
                </a:solidFill>
                <a:latin typeface="Arial Narrow" pitchFamily="34" charset="0"/>
                <a:ea typeface="Calibri" pitchFamily="34" charset="0"/>
                <a:cs typeface="Times New Roman" pitchFamily="18" charset="0"/>
              </a:rPr>
              <a:t>Ihrem</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Weg</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alle</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Hindernisse</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fegt</a:t>
            </a:r>
            <a:r>
              <a:rPr lang="en-US"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Wir</a:t>
            </a:r>
            <a:r>
              <a:rPr lang="ru-RU"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haben</a:t>
            </a:r>
            <a:r>
              <a:rPr lang="ru-RU"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Angst</a:t>
            </a:r>
            <a:r>
              <a:rPr lang="en-US"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vor</a:t>
            </a:r>
            <a:r>
              <a:rPr lang="ru-RU"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die</a:t>
            </a:r>
            <a:r>
              <a:rPr lang="ru-RU"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Kosaken</a:t>
            </a:r>
            <a:r>
              <a:rPr lang="ru-RU" sz="2800" b="1" dirty="0" smtClean="0">
                <a:solidFill>
                  <a:srgbClr val="000000"/>
                </a:solidFill>
                <a:latin typeface="Arial Narrow" pitchFamily="34" charset="0"/>
                <a:ea typeface="Calibri" pitchFamily="34" charset="0"/>
                <a:cs typeface="Times New Roman" pitchFamily="18" charset="0"/>
              </a:rPr>
              <a:t>, </a:t>
            </a:r>
            <a:r>
              <a:rPr lang="en-US" sz="2800" b="1" dirty="0" err="1" smtClean="0">
                <a:solidFill>
                  <a:srgbClr val="000000"/>
                </a:solidFill>
                <a:latin typeface="Arial Narrow" pitchFamily="34" charset="0"/>
                <a:ea typeface="Calibri" pitchFamily="34" charset="0"/>
                <a:cs typeface="Times New Roman" pitchFamily="18" charset="0"/>
              </a:rPr>
              <a:t>wie</a:t>
            </a:r>
            <a:r>
              <a:rPr lang="en-US"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die</a:t>
            </a:r>
            <a:r>
              <a:rPr lang="ru-RU"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Gottes</a:t>
            </a:r>
            <a:r>
              <a:rPr lang="en-US" sz="2800" b="1" dirty="0" smtClean="0">
                <a:solidFill>
                  <a:srgbClr val="000000"/>
                </a:solidFill>
                <a:latin typeface="Arial Narrow" pitchFamily="34" charset="0"/>
                <a:ea typeface="Calibri" pitchFamily="34" charset="0"/>
                <a:cs typeface="Times New Roman" pitchFamily="18" charset="0"/>
              </a:rPr>
              <a:t> </a:t>
            </a:r>
            <a:r>
              <a:rPr lang="ru-RU" sz="2800" b="1" dirty="0" err="1" smtClean="0">
                <a:solidFill>
                  <a:srgbClr val="000000"/>
                </a:solidFill>
                <a:latin typeface="Arial Narrow" pitchFamily="34" charset="0"/>
                <a:ea typeface="Calibri" pitchFamily="34" charset="0"/>
                <a:cs typeface="Times New Roman" pitchFamily="18" charset="0"/>
              </a:rPr>
              <a:t>Vergeltung</a:t>
            </a:r>
            <a:r>
              <a:rPr lang="en-US" sz="2800" b="1" dirty="0" smtClean="0">
                <a:solidFill>
                  <a:srgbClr val="000000"/>
                </a:solidFill>
                <a:latin typeface="Arial Narrow" pitchFamily="34" charset="0"/>
                <a:ea typeface="Calibri" pitchFamily="34" charset="0"/>
                <a:cs typeface="Times New Roman" pitchFamily="18" charset="0"/>
              </a:rPr>
              <a:t>.</a:t>
            </a:r>
            <a:endParaRPr lang="ru-RU" sz="4000" b="1" dirty="0" smtClean="0">
              <a:latin typeface="Arial Narrow" pitchFamily="34" charset="0"/>
            </a:endParaRPr>
          </a:p>
          <a:p>
            <a:pPr fontAlgn="base">
              <a:spcBef>
                <a:spcPct val="0"/>
              </a:spcBef>
              <a:spcAft>
                <a:spcPct val="0"/>
              </a:spcAft>
            </a:pPr>
            <a:endParaRPr lang="ru-RU" sz="2800" b="1" dirty="0" smtClean="0">
              <a:solidFill>
                <a:srgbClr val="000000"/>
              </a:solidFill>
              <a:latin typeface="Arial Narrow" pitchFamily="34" charset="0"/>
              <a:ea typeface="Calibri" pitchFamily="34" charset="0"/>
              <a:cs typeface="Times New Roman" pitchFamily="18" charset="0"/>
            </a:endParaRPr>
          </a:p>
          <a:p>
            <a:pPr lvl="0" fontAlgn="base">
              <a:spcBef>
                <a:spcPct val="0"/>
              </a:spcBef>
              <a:spcAft>
                <a:spcPct val="0"/>
              </a:spcAft>
            </a:pPr>
            <a:endParaRPr lang="ru-RU" sz="2800" b="1" dirty="0" smtClean="0">
              <a:solidFill>
                <a:srgbClr val="000000"/>
              </a:solidFill>
              <a:latin typeface="Arial Narrow" pitchFamily="34" charset="0"/>
              <a:ea typeface="Calibri" pitchFamily="34"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15000">
        <p14:vortex dir="r"/>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276</Words>
  <Application>Microsoft Office PowerPoint</Application>
  <PresentationFormat>Экран (4:3)</PresentationFormat>
  <Paragraphs>34</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СШ №28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Данил</dc:creator>
  <cp:lastModifiedBy>Библиотека</cp:lastModifiedBy>
  <cp:revision>63</cp:revision>
  <dcterms:created xsi:type="dcterms:W3CDTF">2013-05-02T18:44:20Z</dcterms:created>
  <dcterms:modified xsi:type="dcterms:W3CDTF">2020-10-07T11:36:55Z</dcterms:modified>
</cp:coreProperties>
</file>