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6" r:id="rId10"/>
    <p:sldId id="267" r:id="rId11"/>
    <p:sldId id="268" r:id="rId12"/>
    <p:sldId id="269" r:id="rId13"/>
    <p:sldId id="276" r:id="rId14"/>
    <p:sldId id="278" r:id="rId15"/>
    <p:sldId id="285" r:id="rId16"/>
    <p:sldId id="295" r:id="rId17"/>
    <p:sldId id="298" r:id="rId18"/>
    <p:sldId id="297"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5B106E36-FD25-4E2D-B0AA-010F637433A0}" type="datetimeFigureOut">
              <a:rPr lang="ru-RU" smtClean="0"/>
              <a:pPr/>
              <a:t>03.11.2020</a:t>
            </a:fld>
            <a:endParaRPr lang="ru-RU"/>
          </a:p>
        </p:txBody>
      </p:sp>
      <p:sp>
        <p:nvSpPr>
          <p:cNvPr id="16" name="Номер слайда 15"/>
          <p:cNvSpPr>
            <a:spLocks noGrp="1"/>
          </p:cNvSpPr>
          <p:nvPr>
            <p:ph type="sldNum" sz="quarter" idx="11"/>
          </p:nvPr>
        </p:nvSpPr>
        <p:spPr/>
        <p:txBody>
          <a:bodyPr/>
          <a:lstStyle/>
          <a:p>
            <a:fld id="{725C68B6-61C2-468F-89AB-4B9F7531AA68}"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03.11.2020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03.11.2020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5B106E36-FD25-4E2D-B0AA-010F637433A0}" type="datetimeFigureOut">
              <a:rPr lang="ru-RU" smtClean="0"/>
              <a:pPr/>
              <a:t>03.11.2020</a:t>
            </a:fld>
            <a:endParaRPr lang="ru-RU"/>
          </a:p>
        </p:txBody>
      </p:sp>
      <p:sp>
        <p:nvSpPr>
          <p:cNvPr id="15" name="Номер слайда 14"/>
          <p:cNvSpPr>
            <a:spLocks noGrp="1"/>
          </p:cNvSpPr>
          <p:nvPr>
            <p:ph type="sldNum" sz="quarter" idx="15"/>
          </p:nvPr>
        </p:nvSpPr>
        <p:spPr/>
        <p:txBody>
          <a:bodyPr/>
          <a:lstStyle>
            <a:lvl1pPr algn="ctr">
              <a:defRPr/>
            </a:lvl1pPr>
          </a:lstStyle>
          <a:p>
            <a:fld id="{725C68B6-61C2-468F-89AB-4B9F7531AA68}"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B106E36-FD25-4E2D-B0AA-010F637433A0}" type="datetimeFigureOut">
              <a:rPr lang="ru-RU" smtClean="0"/>
              <a:pPr/>
              <a:t>03.11.2020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5B106E36-FD25-4E2D-B0AA-010F637433A0}" type="datetimeFigureOut">
              <a:rPr lang="ru-RU" smtClean="0"/>
              <a:pPr/>
              <a:t>03.11.2020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03.11.2020</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03.11.2020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03.11.2020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5B106E36-FD25-4E2D-B0AA-010F637433A0}" type="datetimeFigureOut">
              <a:rPr lang="ru-RU" smtClean="0"/>
              <a:pPr/>
              <a:t>03.11.2020</a:t>
            </a:fld>
            <a:endParaRPr lang="ru-RU"/>
          </a:p>
        </p:txBody>
      </p:sp>
      <p:sp>
        <p:nvSpPr>
          <p:cNvPr id="9" name="Номер слайда 8"/>
          <p:cNvSpPr>
            <a:spLocks noGrp="1"/>
          </p:cNvSpPr>
          <p:nvPr>
            <p:ph type="sldNum" sz="quarter" idx="15"/>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5B106E36-FD25-4E2D-B0AA-010F637433A0}" type="datetimeFigureOut">
              <a:rPr lang="ru-RU" smtClean="0"/>
              <a:pPr/>
              <a:t>03.11.2020</a:t>
            </a:fld>
            <a:endParaRPr lang="ru-RU"/>
          </a:p>
        </p:txBody>
      </p:sp>
      <p:sp>
        <p:nvSpPr>
          <p:cNvPr id="9" name="Номер слайда 8"/>
          <p:cNvSpPr>
            <a:spLocks noGrp="1"/>
          </p:cNvSpPr>
          <p:nvPr>
            <p:ph type="sldNum" sz="quarter" idx="11"/>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B106E36-FD25-4E2D-B0AA-010F637433A0}" type="datetimeFigureOut">
              <a:rPr lang="ru-RU" smtClean="0"/>
              <a:pPr/>
              <a:t>03.11.2020</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25C68B6-61C2-468F-89AB-4B9F7531AA68}"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art-on-web.ru/levitan/pictures/2330" TargetMode="External"/><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art-on-web.ru/levitan/pictures/2440" TargetMode="External"/><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art-on-web.ru/levitan/pictures/2412" TargetMode="External"/><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art-on-web.ru/levitan/pictures/2340" TargetMode="External"/><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art-on-web.ru/levitan/pictures/2384" TargetMode="External"/><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art-on-web.ru/levitan/pictures/2432" TargetMode="External"/><Relationship Id="rId2" Type="http://schemas.openxmlformats.org/officeDocument/2006/relationships/image" Target="../media/image9.jpeg"/><Relationship Id="rId1" Type="http://schemas.openxmlformats.org/officeDocument/2006/relationships/slideLayout" Target="../slideLayouts/slideLayout8.xml"/><Relationship Id="rId4" Type="http://schemas.openxmlformats.org/officeDocument/2006/relationships/hyperlink" Target="http://art-on-web.ru/levitan/pictures/2396"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art-on-web.ru/levitan/pictures/2338" TargetMode="External"/><Relationship Id="rId2" Type="http://schemas.openxmlformats.org/officeDocument/2006/relationships/image" Target="../media/image10.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r>
              <a:rPr lang="ru-RU" sz="4800" b="1" dirty="0" smtClean="0">
                <a:solidFill>
                  <a:srgbClr val="C00000"/>
                </a:solidFill>
              </a:rPr>
              <a:t>Искусство – объединяет! </a:t>
            </a:r>
          </a:p>
          <a:p>
            <a:r>
              <a:rPr lang="ru-RU" sz="4800" b="1" dirty="0" smtClean="0">
                <a:solidFill>
                  <a:srgbClr val="C00000"/>
                </a:solidFill>
              </a:rPr>
              <a:t>(Ночь искусств 3.11.2020)</a:t>
            </a:r>
            <a:endParaRPr lang="ru-RU" sz="4800" b="1" dirty="0">
              <a:solidFill>
                <a:srgbClr val="C00000"/>
              </a:solidFill>
            </a:endParaRPr>
          </a:p>
        </p:txBody>
      </p:sp>
      <p:sp>
        <p:nvSpPr>
          <p:cNvPr id="2" name="Заголовок 1"/>
          <p:cNvSpPr>
            <a:spLocks noGrp="1"/>
          </p:cNvSpPr>
          <p:nvPr>
            <p:ph type="ctrTitle"/>
          </p:nvPr>
        </p:nvSpPr>
        <p:spPr/>
        <p:txBody>
          <a:bodyPr/>
          <a:lstStyle/>
          <a:p>
            <a:r>
              <a:rPr lang="ru-RU" sz="7200" b="1" dirty="0" smtClean="0"/>
              <a:t>Русский художник - И.И.Левитан.</a:t>
            </a:r>
            <a:endParaRPr lang="ru-RU" sz="72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49485d294c11.jpg"/>
          <p:cNvPicPr>
            <a:picLocks noGrp="1" noChangeAspect="1"/>
          </p:cNvPicPr>
          <p:nvPr>
            <p:ph sz="quarter" idx="1"/>
          </p:nvPr>
        </p:nvPicPr>
        <p:blipFill>
          <a:blip r:embed="rId2"/>
          <a:stretch>
            <a:fillRect/>
          </a:stretch>
        </p:blipFill>
        <p:spPr>
          <a:xfrm>
            <a:off x="533400" y="866775"/>
            <a:ext cx="6096000" cy="4895850"/>
          </a:xfrm>
        </p:spPr>
      </p:pic>
      <p:sp>
        <p:nvSpPr>
          <p:cNvPr id="3" name="Текст 2"/>
          <p:cNvSpPr>
            <a:spLocks noGrp="1"/>
          </p:cNvSpPr>
          <p:nvPr>
            <p:ph type="body" idx="2"/>
          </p:nvPr>
        </p:nvSpPr>
        <p:spPr/>
        <p:txBody>
          <a:bodyPr>
            <a:normAutofit fontScale="92500" lnSpcReduction="20000"/>
          </a:bodyPr>
          <a:lstStyle/>
          <a:p>
            <a:r>
              <a:rPr lang="ru-RU" dirty="0" smtClean="0"/>
              <a:t>Картина "</a:t>
            </a:r>
            <a:r>
              <a:rPr lang="ru-RU" dirty="0" smtClean="0">
                <a:hlinkClick r:id="rId3"/>
              </a:rPr>
              <a:t>Март</a:t>
            </a:r>
            <a:r>
              <a:rPr lang="ru-RU" dirty="0" smtClean="0"/>
              <a:t>" можно сказать, произвела переворот в истории русской живописи. Ведь никто еще так ярко, реалистично не изображал </a:t>
            </a:r>
            <a:r>
              <a:rPr lang="ru-RU" dirty="0" err="1" smtClean="0"/>
              <a:t>зимный</a:t>
            </a:r>
            <a:r>
              <a:rPr lang="ru-RU" dirty="0" smtClean="0"/>
              <a:t> день (а на картине был изображен именно зимний день, не смотря на название).</a:t>
            </a:r>
          </a:p>
          <a:p>
            <a:endParaRPr lang="ru-RU" dirty="0"/>
          </a:p>
        </p:txBody>
      </p:sp>
      <p:sp>
        <p:nvSpPr>
          <p:cNvPr id="4" name="Заголовок 3"/>
          <p:cNvSpPr>
            <a:spLocks noGrp="1"/>
          </p:cNvSpPr>
          <p:nvPr>
            <p:ph type="title"/>
          </p:nvPr>
        </p:nvSpPr>
        <p:spPr/>
        <p:txBody>
          <a:bodyPr/>
          <a:lstStyle/>
          <a:p>
            <a:r>
              <a:rPr lang="ru-RU" dirty="0" smtClean="0"/>
              <a:t>Март.</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луг на опушке.jpg"/>
          <p:cNvPicPr>
            <a:picLocks noGrp="1" noChangeAspect="1"/>
          </p:cNvPicPr>
          <p:nvPr>
            <p:ph sz="quarter" idx="1"/>
          </p:nvPr>
        </p:nvPicPr>
        <p:blipFill>
          <a:blip r:embed="rId2"/>
          <a:stretch>
            <a:fillRect/>
          </a:stretch>
        </p:blipFill>
        <p:spPr>
          <a:xfrm>
            <a:off x="1556657" y="457200"/>
            <a:ext cx="4049486" cy="5715000"/>
          </a:xfrm>
        </p:spPr>
      </p:pic>
      <p:sp>
        <p:nvSpPr>
          <p:cNvPr id="3" name="Текст 2"/>
          <p:cNvSpPr>
            <a:spLocks noGrp="1"/>
          </p:cNvSpPr>
          <p:nvPr>
            <p:ph type="body" idx="2"/>
          </p:nvPr>
        </p:nvSpPr>
        <p:spPr>
          <a:xfrm>
            <a:off x="5715008" y="1600200"/>
            <a:ext cx="3286148" cy="4543444"/>
          </a:xfrm>
        </p:spPr>
        <p:txBody>
          <a:bodyPr>
            <a:normAutofit lnSpcReduction="10000"/>
          </a:bodyPr>
          <a:lstStyle/>
          <a:p>
            <a:r>
              <a:rPr lang="ru-RU" sz="2000" dirty="0" smtClean="0"/>
              <a:t>С середины 1890-х годов Левитан начал писать </a:t>
            </a:r>
            <a:r>
              <a:rPr lang="ru-RU" sz="2000" dirty="0" err="1" smtClean="0"/>
              <a:t>натюрмотры</a:t>
            </a:r>
            <a:r>
              <a:rPr lang="ru-RU" sz="2000" dirty="0" smtClean="0"/>
              <a:t>. Работы были настолько сильными, что их можно сравнить с натюрмортами Эдуарда Мане. Кроме этого, Левитан пишет пастелью. Это яркие, живые пейзажные работы "</a:t>
            </a:r>
            <a:r>
              <a:rPr lang="ru-RU" sz="2000" dirty="0" smtClean="0">
                <a:hlinkClick r:id="rId3"/>
              </a:rPr>
              <a:t>Луг на опушке леса</a:t>
            </a:r>
            <a:r>
              <a:rPr lang="ru-RU" sz="2000" dirty="0" smtClean="0"/>
              <a:t>", "У ручья".</a:t>
            </a:r>
          </a:p>
          <a:p>
            <a:endParaRPr lang="ru-RU" dirty="0"/>
          </a:p>
        </p:txBody>
      </p:sp>
      <p:sp>
        <p:nvSpPr>
          <p:cNvPr id="4" name="Заголовок 3"/>
          <p:cNvSpPr>
            <a:spLocks noGrp="1"/>
          </p:cNvSpPr>
          <p:nvPr>
            <p:ph type="title"/>
          </p:nvPr>
        </p:nvSpPr>
        <p:spPr/>
        <p:txBody>
          <a:bodyPr/>
          <a:lstStyle/>
          <a:p>
            <a:r>
              <a:rPr lang="ru-RU" dirty="0" smtClean="0"/>
              <a:t>Пастель.</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васильки.пастель.jpg"/>
          <p:cNvPicPr>
            <a:picLocks noGrp="1" noChangeAspect="1"/>
          </p:cNvPicPr>
          <p:nvPr>
            <p:ph sz="quarter" idx="1"/>
          </p:nvPr>
        </p:nvPicPr>
        <p:blipFill>
          <a:blip r:embed="rId2"/>
          <a:stretch>
            <a:fillRect/>
          </a:stretch>
        </p:blipFill>
        <p:spPr>
          <a:xfrm>
            <a:off x="1377553" y="457200"/>
            <a:ext cx="4407694" cy="5715000"/>
          </a:xfrm>
        </p:spPr>
      </p:pic>
      <p:sp>
        <p:nvSpPr>
          <p:cNvPr id="3" name="Текст 2"/>
          <p:cNvSpPr>
            <a:spLocks noGrp="1"/>
          </p:cNvSpPr>
          <p:nvPr>
            <p:ph type="body" idx="2"/>
          </p:nvPr>
        </p:nvSpPr>
        <p:spPr>
          <a:xfrm>
            <a:off x="5857884" y="785794"/>
            <a:ext cx="3286116" cy="5929354"/>
          </a:xfrm>
        </p:spPr>
        <p:txBody>
          <a:bodyPr>
            <a:normAutofit fontScale="92500" lnSpcReduction="20000"/>
          </a:bodyPr>
          <a:lstStyle/>
          <a:p>
            <a:r>
              <a:rPr lang="ru-RU" sz="2000" dirty="0" smtClean="0"/>
              <a:t>В 1893 году Левитан отдыхает летом в усадьбе Панафидиных в Тверской губернии. Живет он вместе с С.П.Кувшинниковой в с. Островно. 1896 год для Левитана был не только плодотворным в творчестве, но, к сожалению, отягченным состоянием его здоровья. В этом году он вторично перенес тиф, а после этого усилилась болезнь сердца. Она была неизлечима. Было ясно, что жизненный путь художника скоро закончится.</a:t>
            </a:r>
          </a:p>
          <a:p>
            <a:endParaRPr lang="ru-RU" dirty="0"/>
          </a:p>
        </p:txBody>
      </p:sp>
      <p:sp>
        <p:nvSpPr>
          <p:cNvPr id="4" name="Заголовок 3"/>
          <p:cNvSpPr>
            <a:spLocks noGrp="1"/>
          </p:cNvSpPr>
          <p:nvPr>
            <p:ph type="title"/>
          </p:nvPr>
        </p:nvSpPr>
        <p:spPr>
          <a:xfrm>
            <a:off x="5857884" y="457200"/>
            <a:ext cx="2905116" cy="328594"/>
          </a:xfrm>
        </p:spPr>
        <p:txBody>
          <a:bodyPr>
            <a:noAutofit/>
          </a:bodyPr>
          <a:lstStyle/>
          <a:p>
            <a:r>
              <a:rPr lang="ru-RU" sz="2800" dirty="0" smtClean="0"/>
              <a:t>Натюрморт.</a:t>
            </a:r>
            <a:endParaRPr lang="ru-RU"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62953951_58.jpg"/>
          <p:cNvPicPr>
            <a:picLocks noGrp="1" noChangeAspect="1"/>
          </p:cNvPicPr>
          <p:nvPr>
            <p:ph sz="quarter" idx="1"/>
          </p:nvPr>
        </p:nvPicPr>
        <p:blipFill>
          <a:blip r:embed="rId2"/>
          <a:stretch>
            <a:fillRect/>
          </a:stretch>
        </p:blipFill>
        <p:spPr>
          <a:xfrm>
            <a:off x="214282" y="142851"/>
            <a:ext cx="5643602" cy="6641207"/>
          </a:xfrm>
        </p:spPr>
      </p:pic>
      <p:sp>
        <p:nvSpPr>
          <p:cNvPr id="3" name="Заголовок 2"/>
          <p:cNvSpPr>
            <a:spLocks noGrp="1"/>
          </p:cNvSpPr>
          <p:nvPr>
            <p:ph type="title"/>
          </p:nvPr>
        </p:nvSpPr>
        <p:spPr/>
        <p:txBody>
          <a:bodyPr>
            <a:normAutofit/>
          </a:bodyPr>
          <a:lstStyle/>
          <a:p>
            <a:r>
              <a:rPr lang="ru-RU" sz="4000" dirty="0" smtClean="0"/>
              <a:t>Весна.</a:t>
            </a:r>
            <a:endParaRPr lang="ru-RU" sz="4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90715e207fad144cfc5e7de3cdf86f2.jpg"/>
          <p:cNvPicPr>
            <a:picLocks noGrp="1" noChangeAspect="1"/>
          </p:cNvPicPr>
          <p:nvPr>
            <p:ph idx="1"/>
          </p:nvPr>
        </p:nvPicPr>
        <p:blipFill>
          <a:blip r:embed="rId2"/>
          <a:stretch>
            <a:fillRect/>
          </a:stretch>
        </p:blipFill>
        <p:spPr>
          <a:xfrm>
            <a:off x="1071538" y="1428736"/>
            <a:ext cx="6916882" cy="5429264"/>
          </a:xfrm>
        </p:spPr>
      </p:pic>
      <p:sp>
        <p:nvSpPr>
          <p:cNvPr id="3" name="Заголовок 2"/>
          <p:cNvSpPr>
            <a:spLocks noGrp="1"/>
          </p:cNvSpPr>
          <p:nvPr>
            <p:ph type="title"/>
          </p:nvPr>
        </p:nvSpPr>
        <p:spPr/>
        <p:txBody>
          <a:bodyPr/>
          <a:lstStyle/>
          <a:p>
            <a:r>
              <a:rPr lang="ru-RU" dirty="0" smtClean="0"/>
              <a:t>И.И.Левитан.</a:t>
            </a: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Осенний день.jpg"/>
          <p:cNvPicPr>
            <a:picLocks noGrp="1" noChangeAspect="1"/>
          </p:cNvPicPr>
          <p:nvPr>
            <p:ph sz="quarter" idx="1"/>
          </p:nvPr>
        </p:nvPicPr>
        <p:blipFill>
          <a:blip r:embed="rId2"/>
          <a:stretch>
            <a:fillRect/>
          </a:stretch>
        </p:blipFill>
        <p:spPr>
          <a:xfrm>
            <a:off x="0" y="0"/>
            <a:ext cx="5143504" cy="6695058"/>
          </a:xfrm>
        </p:spPr>
      </p:pic>
      <p:sp>
        <p:nvSpPr>
          <p:cNvPr id="5" name="Текст 4"/>
          <p:cNvSpPr>
            <a:spLocks noGrp="1"/>
          </p:cNvSpPr>
          <p:nvPr>
            <p:ph type="body" idx="2"/>
          </p:nvPr>
        </p:nvSpPr>
        <p:spPr>
          <a:xfrm>
            <a:off x="5143504" y="1600200"/>
            <a:ext cx="3622544" cy="4900634"/>
          </a:xfrm>
        </p:spPr>
        <p:txBody>
          <a:bodyPr>
            <a:normAutofit fontScale="92500"/>
          </a:bodyPr>
          <a:lstStyle/>
          <a:p>
            <a:r>
              <a:rPr lang="ru-RU" sz="2000" dirty="0" smtClean="0"/>
              <a:t>Картина </a:t>
            </a:r>
            <a:r>
              <a:rPr lang="ru-RU" sz="2000" dirty="0" smtClean="0"/>
              <a:t>замечена зрителями и получила высшую из возможных в то время оценок – была приобретена Павлом Третьяковым, основателем знаменитой Государственной Третьяковской Галереи.</a:t>
            </a:r>
          </a:p>
          <a:p>
            <a:r>
              <a:rPr lang="ru-RU" sz="2000" dirty="0" smtClean="0"/>
              <a:t> «То грустный взгляд, то та краткая улыбка увядания, что в существе разумном мы зовем Божественной стыдливостью страданья» Ф.И. Тютчев.</a:t>
            </a:r>
          </a:p>
          <a:p>
            <a:endParaRPr lang="ru-RU" dirty="0"/>
          </a:p>
        </p:txBody>
      </p:sp>
      <p:sp>
        <p:nvSpPr>
          <p:cNvPr id="3" name="Заголовок 2"/>
          <p:cNvSpPr>
            <a:spLocks noGrp="1"/>
          </p:cNvSpPr>
          <p:nvPr>
            <p:ph type="title"/>
          </p:nvPr>
        </p:nvSpPr>
        <p:spPr>
          <a:xfrm>
            <a:off x="5286380" y="457200"/>
            <a:ext cx="3476620" cy="1066800"/>
          </a:xfrm>
        </p:spPr>
        <p:txBody>
          <a:bodyPr>
            <a:noAutofit/>
          </a:bodyPr>
          <a:lstStyle/>
          <a:p>
            <a:r>
              <a:rPr lang="ru-RU" sz="3200" dirty="0" smtClean="0"/>
              <a:t>Осенний день. Сокольники.</a:t>
            </a:r>
            <a:endParaRPr lang="ru-RU" sz="3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Levitan_Isaak4.jpg"/>
          <p:cNvPicPr>
            <a:picLocks noGrp="1" noChangeAspect="1"/>
          </p:cNvPicPr>
          <p:nvPr>
            <p:ph sz="quarter" idx="1"/>
          </p:nvPr>
        </p:nvPicPr>
        <p:blipFill>
          <a:blip r:embed="rId2"/>
          <a:stretch>
            <a:fillRect/>
          </a:stretch>
        </p:blipFill>
        <p:spPr>
          <a:xfrm>
            <a:off x="214282" y="142852"/>
            <a:ext cx="4714908" cy="6617414"/>
          </a:xfrm>
        </p:spPr>
      </p:pic>
      <p:sp>
        <p:nvSpPr>
          <p:cNvPr id="5" name="Текст 4"/>
          <p:cNvSpPr>
            <a:spLocks noGrp="1"/>
          </p:cNvSpPr>
          <p:nvPr>
            <p:ph type="body" idx="2"/>
          </p:nvPr>
        </p:nvSpPr>
        <p:spPr>
          <a:xfrm>
            <a:off x="5429256" y="3786190"/>
            <a:ext cx="3336792" cy="1547810"/>
          </a:xfrm>
        </p:spPr>
        <p:txBody>
          <a:bodyPr>
            <a:normAutofit/>
          </a:bodyPr>
          <a:lstStyle/>
          <a:p>
            <a:r>
              <a:rPr lang="ru-RU" sz="2400" dirty="0" err="1" smtClean="0"/>
              <a:t>УмерИсаак</a:t>
            </a:r>
            <a:r>
              <a:rPr lang="ru-RU" sz="2400" dirty="0" smtClean="0"/>
              <a:t> Ильич Левитан  </a:t>
            </a:r>
            <a:r>
              <a:rPr lang="ru-RU" sz="2400" dirty="0" smtClean="0"/>
              <a:t>в 19о0.</a:t>
            </a:r>
            <a:endParaRPr lang="ru-RU" sz="2400" dirty="0"/>
          </a:p>
        </p:txBody>
      </p:sp>
      <p:sp>
        <p:nvSpPr>
          <p:cNvPr id="3" name="Заголовок 2"/>
          <p:cNvSpPr>
            <a:spLocks noGrp="1"/>
          </p:cNvSpPr>
          <p:nvPr>
            <p:ph type="title"/>
          </p:nvPr>
        </p:nvSpPr>
        <p:spPr>
          <a:xfrm>
            <a:off x="5072066" y="457200"/>
            <a:ext cx="3857652" cy="1066800"/>
          </a:xfrm>
        </p:spPr>
        <p:txBody>
          <a:bodyPr>
            <a:noAutofit/>
          </a:bodyPr>
          <a:lstStyle/>
          <a:p>
            <a:r>
              <a:rPr lang="ru-RU" sz="3600" dirty="0" smtClean="0"/>
              <a:t>Новодевичье кладбище.</a:t>
            </a:r>
            <a:endParaRPr lang="ru-RU" sz="3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Troubetzkoy_Levitan.jpg"/>
          <p:cNvPicPr>
            <a:picLocks noGrp="1" noChangeAspect="1"/>
          </p:cNvPicPr>
          <p:nvPr>
            <p:ph sz="quarter" idx="1"/>
          </p:nvPr>
        </p:nvPicPr>
        <p:blipFill>
          <a:blip r:embed="rId2" cstate="print"/>
          <a:stretch>
            <a:fillRect/>
          </a:stretch>
        </p:blipFill>
        <p:spPr>
          <a:xfrm>
            <a:off x="1438275" y="457200"/>
            <a:ext cx="4286250" cy="5715000"/>
          </a:xfrm>
        </p:spPr>
      </p:pic>
      <p:sp>
        <p:nvSpPr>
          <p:cNvPr id="6" name="Текст 5"/>
          <p:cNvSpPr>
            <a:spLocks noGrp="1"/>
          </p:cNvSpPr>
          <p:nvPr>
            <p:ph type="body" idx="2"/>
          </p:nvPr>
        </p:nvSpPr>
        <p:spPr/>
        <p:txBody>
          <a:bodyPr/>
          <a:lstStyle/>
          <a:p>
            <a:r>
              <a:rPr lang="ru-RU" dirty="0" smtClean="0"/>
              <a:t>Работа</a:t>
            </a:r>
          </a:p>
          <a:p>
            <a:r>
              <a:rPr lang="ru-RU" dirty="0" smtClean="0"/>
              <a:t> Трубецкого П.П.</a:t>
            </a:r>
          </a:p>
          <a:p>
            <a:r>
              <a:rPr lang="ru-RU" dirty="0" smtClean="0"/>
              <a:t>Памяти художника.</a:t>
            </a:r>
            <a:endParaRPr lang="ru-RU" dirty="0"/>
          </a:p>
        </p:txBody>
      </p:sp>
      <p:sp>
        <p:nvSpPr>
          <p:cNvPr id="4" name="Заголовок 3"/>
          <p:cNvSpPr>
            <a:spLocks noGrp="1"/>
          </p:cNvSpPr>
          <p:nvPr>
            <p:ph type="title"/>
          </p:nvPr>
        </p:nvSpPr>
        <p:spPr/>
        <p:txBody>
          <a:bodyPr/>
          <a:lstStyle/>
          <a:p>
            <a:r>
              <a:rPr lang="ru-RU" dirty="0" smtClean="0"/>
              <a:t>Левитан И. -портрет</a:t>
            </a:r>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71472" y="357166"/>
            <a:ext cx="8229600" cy="5857884"/>
          </a:xfrm>
        </p:spPr>
        <p:txBody>
          <a:bodyPr>
            <a:normAutofit/>
          </a:bodyPr>
          <a:lstStyle/>
          <a:p>
            <a:pPr algn="ctr"/>
            <a:r>
              <a:rPr lang="ru-RU" sz="5400" b="1" dirty="0" smtClean="0">
                <a:solidFill>
                  <a:srgbClr val="FFFF00"/>
                </a:solidFill>
              </a:rPr>
              <a:t> </a:t>
            </a:r>
            <a:r>
              <a:rPr lang="ru-RU" sz="5400" b="1" dirty="0" smtClean="0">
                <a:solidFill>
                  <a:srgbClr val="FFFF00"/>
                </a:solidFill>
              </a:rPr>
              <a:t>Спасибо за внимание!</a:t>
            </a:r>
          </a:p>
          <a:p>
            <a:pPr algn="ctr"/>
            <a:endParaRPr lang="ru-RU" sz="5400" b="1" dirty="0" smtClean="0">
              <a:solidFill>
                <a:srgbClr val="FFFF00"/>
              </a:solidFill>
            </a:endParaRPr>
          </a:p>
          <a:p>
            <a:pPr algn="ctr"/>
            <a:r>
              <a:rPr lang="ru-RU" sz="5400" b="1" dirty="0" smtClean="0">
                <a:solidFill>
                  <a:srgbClr val="FFFF00"/>
                </a:solidFill>
              </a:rPr>
              <a:t>Искусство объединяет!</a:t>
            </a:r>
          </a:p>
          <a:p>
            <a:pPr algn="ctr"/>
            <a:endParaRPr lang="ru-RU" sz="5400" b="1" dirty="0" smtClean="0">
              <a:solidFill>
                <a:srgbClr val="FFFF00"/>
              </a:solidFill>
            </a:endParaRPr>
          </a:p>
          <a:p>
            <a:pPr algn="ctr"/>
            <a:r>
              <a:rPr lang="ru-RU" sz="5400" b="1" dirty="0" smtClean="0">
                <a:solidFill>
                  <a:srgbClr val="FFFF00"/>
                </a:solidFill>
              </a:rPr>
              <a:t>Ночь искусств -2020</a:t>
            </a:r>
            <a:endParaRPr lang="ru-RU" sz="5400" b="1" dirty="0">
              <a:solidFill>
                <a:srgbClr val="FFFF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Серов. Портрет Левитана.jpg"/>
          <p:cNvPicPr>
            <a:picLocks noGrp="1" noChangeAspect="1"/>
          </p:cNvPicPr>
          <p:nvPr>
            <p:ph sz="quarter" idx="1"/>
          </p:nvPr>
        </p:nvPicPr>
        <p:blipFill>
          <a:blip r:embed="rId2"/>
          <a:stretch>
            <a:fillRect/>
          </a:stretch>
        </p:blipFill>
        <p:spPr>
          <a:xfrm>
            <a:off x="1000100" y="848489"/>
            <a:ext cx="5243175" cy="5009403"/>
          </a:xfrm>
        </p:spPr>
      </p:pic>
      <p:sp>
        <p:nvSpPr>
          <p:cNvPr id="6" name="Текст 5"/>
          <p:cNvSpPr>
            <a:spLocks noGrp="1"/>
          </p:cNvSpPr>
          <p:nvPr>
            <p:ph type="body" idx="2"/>
          </p:nvPr>
        </p:nvSpPr>
        <p:spPr>
          <a:xfrm>
            <a:off x="6286512" y="1600200"/>
            <a:ext cx="2857488" cy="5114948"/>
          </a:xfrm>
        </p:spPr>
        <p:txBody>
          <a:bodyPr>
            <a:normAutofit fontScale="70000" lnSpcReduction="20000"/>
          </a:bodyPr>
          <a:lstStyle/>
          <a:p>
            <a:r>
              <a:rPr lang="ru-RU" sz="3400" b="1" dirty="0" smtClean="0"/>
              <a:t>Исаак Ильич Левитан</a:t>
            </a:r>
            <a:r>
              <a:rPr lang="ru-RU" sz="3400" dirty="0" smtClean="0"/>
              <a:t> родился 18(30) августа 1860 года в небольшой деревне близ станции </a:t>
            </a:r>
            <a:r>
              <a:rPr lang="ru-RU" sz="3400" dirty="0" err="1" smtClean="0"/>
              <a:t>Кибары</a:t>
            </a:r>
            <a:r>
              <a:rPr lang="ru-RU" sz="3400" dirty="0" smtClean="0"/>
              <a:t>. </a:t>
            </a:r>
            <a:endParaRPr lang="ru-RU" sz="3400" dirty="0" smtClean="0"/>
          </a:p>
          <a:p>
            <a:r>
              <a:rPr lang="ru-RU" sz="3400" dirty="0" smtClean="0"/>
              <a:t>В </a:t>
            </a:r>
            <a:r>
              <a:rPr lang="ru-RU" sz="3400" dirty="0" smtClean="0"/>
              <a:t>семье все были потомственными евреями: дедушка, отец. Жили они достаточно бедно</a:t>
            </a:r>
            <a:r>
              <a:rPr lang="ru-RU" dirty="0" smtClean="0"/>
              <a:t>.</a:t>
            </a:r>
            <a:endParaRPr lang="ru-RU" dirty="0"/>
          </a:p>
        </p:txBody>
      </p:sp>
      <p:sp>
        <p:nvSpPr>
          <p:cNvPr id="4" name="Заголовок 3"/>
          <p:cNvSpPr>
            <a:spLocks noGrp="1"/>
          </p:cNvSpPr>
          <p:nvPr>
            <p:ph type="title"/>
          </p:nvPr>
        </p:nvSpPr>
        <p:spPr/>
        <p:txBody>
          <a:bodyPr>
            <a:noAutofit/>
          </a:bodyPr>
          <a:lstStyle/>
          <a:p>
            <a:r>
              <a:rPr lang="ru-RU" sz="2400" dirty="0" smtClean="0"/>
              <a:t>Исаак Ильич Левитан</a:t>
            </a:r>
            <a:endParaRPr lang="ru-RU"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портрет Левитана.jpg"/>
          <p:cNvPicPr>
            <a:picLocks noGrp="1" noChangeAspect="1"/>
          </p:cNvPicPr>
          <p:nvPr>
            <p:ph sz="quarter" idx="1"/>
          </p:nvPr>
        </p:nvPicPr>
        <p:blipFill>
          <a:blip r:embed="rId2"/>
          <a:stretch>
            <a:fillRect/>
          </a:stretch>
        </p:blipFill>
        <p:spPr>
          <a:xfrm>
            <a:off x="214282" y="214290"/>
            <a:ext cx="5910310" cy="5910310"/>
          </a:xfrm>
        </p:spPr>
      </p:pic>
      <p:sp>
        <p:nvSpPr>
          <p:cNvPr id="3" name="Текст 2"/>
          <p:cNvSpPr>
            <a:spLocks noGrp="1"/>
          </p:cNvSpPr>
          <p:nvPr>
            <p:ph type="body" idx="2"/>
          </p:nvPr>
        </p:nvSpPr>
        <p:spPr>
          <a:xfrm>
            <a:off x="6215074" y="857232"/>
            <a:ext cx="2786082" cy="4476768"/>
          </a:xfrm>
        </p:spPr>
        <p:txBody>
          <a:bodyPr>
            <a:normAutofit fontScale="25000" lnSpcReduction="20000"/>
          </a:bodyPr>
          <a:lstStyle/>
          <a:p>
            <a:r>
              <a:rPr lang="ru-RU" sz="6200" dirty="0" smtClean="0"/>
              <a:t>. Оба брата изначально выбрали стезю искусства: старший брат Авель поступил в 1879 году в Московское училище живописи, ваяния и зодчества, а Исаак Левитан поступил туда же в 1873 году.</a:t>
            </a:r>
          </a:p>
          <a:p>
            <a:r>
              <a:rPr lang="ru-RU" sz="6200" dirty="0" smtClean="0"/>
              <a:t>Родители не препятствовали этому выбору, даже не смотря на трудности с деньгами, наоборот, поддержали своих сыновей.</a:t>
            </a:r>
          </a:p>
          <a:p>
            <a:endParaRPr lang="ru-RU" sz="6200" dirty="0" smtClean="0"/>
          </a:p>
          <a:p>
            <a:r>
              <a:rPr lang="ru-RU" sz="6200" dirty="0" smtClean="0"/>
              <a:t>Автопортрет</a:t>
            </a:r>
          </a:p>
          <a:p>
            <a:endParaRPr lang="ru-RU" dirty="0"/>
          </a:p>
        </p:txBody>
      </p:sp>
      <p:sp>
        <p:nvSpPr>
          <p:cNvPr id="4" name="Заголовок 3"/>
          <p:cNvSpPr>
            <a:spLocks noGrp="1"/>
          </p:cNvSpPr>
          <p:nvPr>
            <p:ph type="title"/>
          </p:nvPr>
        </p:nvSpPr>
        <p:spPr>
          <a:xfrm>
            <a:off x="6215074" y="142852"/>
            <a:ext cx="2928926" cy="642942"/>
          </a:xfrm>
        </p:spPr>
        <p:txBody>
          <a:bodyPr>
            <a:normAutofit/>
          </a:bodyPr>
          <a:lstStyle/>
          <a:p>
            <a:r>
              <a:rPr lang="ru-RU" sz="2800" dirty="0" smtClean="0"/>
              <a:t>Образование.</a:t>
            </a:r>
            <a:endParaRPr lang="ru-RU"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dub.jpg"/>
          <p:cNvPicPr>
            <a:picLocks noGrp="1" noChangeAspect="1"/>
          </p:cNvPicPr>
          <p:nvPr>
            <p:ph sz="quarter" idx="1"/>
          </p:nvPr>
        </p:nvPicPr>
        <p:blipFill>
          <a:blip r:embed="rId2"/>
          <a:stretch>
            <a:fillRect/>
          </a:stretch>
        </p:blipFill>
        <p:spPr>
          <a:xfrm>
            <a:off x="0" y="0"/>
            <a:ext cx="6167412" cy="6133772"/>
          </a:xfrm>
        </p:spPr>
      </p:pic>
      <p:sp>
        <p:nvSpPr>
          <p:cNvPr id="3" name="Текст 2"/>
          <p:cNvSpPr>
            <a:spLocks noGrp="1"/>
          </p:cNvSpPr>
          <p:nvPr>
            <p:ph type="body" idx="2"/>
          </p:nvPr>
        </p:nvSpPr>
        <p:spPr>
          <a:xfrm>
            <a:off x="6215074" y="1428736"/>
            <a:ext cx="2786082" cy="5143536"/>
          </a:xfrm>
        </p:spPr>
        <p:txBody>
          <a:bodyPr>
            <a:normAutofit lnSpcReduction="10000"/>
          </a:bodyPr>
          <a:lstStyle/>
          <a:p>
            <a:r>
              <a:rPr lang="ru-RU" sz="2000" dirty="0" smtClean="0"/>
              <a:t>В 1880-х годах Левитан открывается еще больше как художник. Картина "</a:t>
            </a:r>
            <a:r>
              <a:rPr lang="ru-RU" sz="2000" dirty="0" smtClean="0">
                <a:hlinkClick r:id="rId3"/>
              </a:rPr>
              <a:t>Дуб</a:t>
            </a:r>
            <a:r>
              <a:rPr lang="ru-RU" sz="2000" dirty="0" smtClean="0"/>
              <a:t>" - смесь влияния </a:t>
            </a:r>
            <a:r>
              <a:rPr lang="ru-RU" sz="2000" dirty="0" err="1" smtClean="0"/>
              <a:t>Саврасовской</a:t>
            </a:r>
            <a:r>
              <a:rPr lang="ru-RU" sz="2000" dirty="0" smtClean="0"/>
              <a:t> и </a:t>
            </a:r>
            <a:r>
              <a:rPr lang="ru-RU" sz="2000" dirty="0" err="1" smtClean="0"/>
              <a:t>Поленовской</a:t>
            </a:r>
            <a:r>
              <a:rPr lang="ru-RU" sz="2000" dirty="0" smtClean="0"/>
              <a:t> живописи. Левитану удавалось каким-то образом передать еле видимые движения природы, ее эмоциональность и игру света </a:t>
            </a:r>
            <a:endParaRPr lang="ru-RU" sz="2000" dirty="0" smtClean="0"/>
          </a:p>
          <a:p>
            <a:endParaRPr lang="ru-RU" dirty="0" smtClean="0"/>
          </a:p>
          <a:p>
            <a:endParaRPr lang="ru-RU" dirty="0"/>
          </a:p>
        </p:txBody>
      </p:sp>
      <p:sp>
        <p:nvSpPr>
          <p:cNvPr id="4" name="Заголовок 3"/>
          <p:cNvSpPr>
            <a:spLocks noGrp="1"/>
          </p:cNvSpPr>
          <p:nvPr>
            <p:ph type="title"/>
          </p:nvPr>
        </p:nvSpPr>
        <p:spPr>
          <a:xfrm>
            <a:off x="6286512" y="0"/>
            <a:ext cx="2643206" cy="1524000"/>
          </a:xfrm>
        </p:spPr>
        <p:txBody>
          <a:bodyPr>
            <a:normAutofit/>
          </a:bodyPr>
          <a:lstStyle/>
          <a:p>
            <a:r>
              <a:rPr lang="ru-RU" sz="3200" dirty="0" smtClean="0"/>
              <a:t>Работы Левитана.</a:t>
            </a:r>
            <a:endParaRPr lang="ru-RU"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Звенигород.jpg"/>
          <p:cNvPicPr>
            <a:picLocks noGrp="1" noChangeAspect="1"/>
          </p:cNvPicPr>
          <p:nvPr>
            <p:ph sz="quarter" idx="1"/>
          </p:nvPr>
        </p:nvPicPr>
        <p:blipFill>
          <a:blip r:embed="rId2"/>
          <a:stretch>
            <a:fillRect/>
          </a:stretch>
        </p:blipFill>
        <p:spPr>
          <a:xfrm>
            <a:off x="0" y="0"/>
            <a:ext cx="6504775" cy="5695950"/>
          </a:xfrm>
        </p:spPr>
      </p:pic>
      <p:sp>
        <p:nvSpPr>
          <p:cNvPr id="3" name="Текст 2"/>
          <p:cNvSpPr>
            <a:spLocks noGrp="1"/>
          </p:cNvSpPr>
          <p:nvPr>
            <p:ph type="body" idx="2"/>
          </p:nvPr>
        </p:nvSpPr>
        <p:spPr>
          <a:xfrm>
            <a:off x="6643702" y="285728"/>
            <a:ext cx="2500298" cy="5500726"/>
          </a:xfrm>
        </p:spPr>
        <p:txBody>
          <a:bodyPr>
            <a:normAutofit/>
          </a:bodyPr>
          <a:lstStyle/>
          <a:p>
            <a:r>
              <a:rPr lang="ru-RU" sz="2400" dirty="0" smtClean="0"/>
              <a:t>Зато работы 1883-1885 годов напротив, очень светлые и жизнерадостные. Это картины "Первая зелень. Май", "</a:t>
            </a:r>
            <a:r>
              <a:rPr lang="ru-RU" sz="2400" dirty="0" smtClean="0">
                <a:hlinkClick r:id="rId3"/>
              </a:rPr>
              <a:t>Мостик. Саввинская слобода</a:t>
            </a:r>
            <a:r>
              <a:rPr lang="ru-RU" sz="2400" dirty="0" smtClean="0"/>
              <a:t>".</a:t>
            </a:r>
            <a:r>
              <a:rPr lang="ru-RU" dirty="0" smtClean="0"/>
              <a:t/>
            </a:r>
            <a:br>
              <a:rPr lang="ru-RU" dirty="0" smtClean="0"/>
            </a:b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берёзовая роща.jpg"/>
          <p:cNvPicPr>
            <a:picLocks noGrp="1" noChangeAspect="1"/>
          </p:cNvPicPr>
          <p:nvPr>
            <p:ph sz="quarter" idx="1"/>
          </p:nvPr>
        </p:nvPicPr>
        <p:blipFill>
          <a:blip r:embed="rId2"/>
          <a:stretch>
            <a:fillRect/>
          </a:stretch>
        </p:blipFill>
        <p:spPr>
          <a:xfrm>
            <a:off x="457200" y="1364306"/>
            <a:ext cx="6248400" cy="3900787"/>
          </a:xfrm>
        </p:spPr>
      </p:pic>
      <p:sp>
        <p:nvSpPr>
          <p:cNvPr id="3" name="Текст 2"/>
          <p:cNvSpPr>
            <a:spLocks noGrp="1"/>
          </p:cNvSpPr>
          <p:nvPr>
            <p:ph type="body" idx="2"/>
          </p:nvPr>
        </p:nvSpPr>
        <p:spPr/>
        <p:txBody>
          <a:bodyPr>
            <a:normAutofit fontScale="85000" lnSpcReduction="20000"/>
          </a:bodyPr>
          <a:lstStyle/>
          <a:p>
            <a:r>
              <a:rPr lang="ru-RU" dirty="0" smtClean="0"/>
              <a:t>. Кроме того, Левитан был в тесных </a:t>
            </a:r>
            <a:r>
              <a:rPr lang="ru-RU" dirty="0" err="1" smtClean="0"/>
              <a:t>дужественных</a:t>
            </a:r>
            <a:r>
              <a:rPr lang="ru-RU" dirty="0" smtClean="0"/>
              <a:t> связях с А.П.Чеховым. Они даже отдыхали вместе в одной усадьбе в Бабкине. Пребывание в усадьбе было плодотворным в плане творчества у Левитана. Он написал такие работы как "Река Истра", один из шедевров "</a:t>
            </a:r>
            <a:r>
              <a:rPr lang="ru-RU" dirty="0" smtClean="0">
                <a:hlinkClick r:id="rId3"/>
              </a:rPr>
              <a:t>Березовая роща</a:t>
            </a:r>
            <a:r>
              <a:rPr lang="ru-RU" dirty="0" smtClean="0"/>
              <a:t>". </a:t>
            </a:r>
          </a:p>
          <a:p>
            <a:endParaRPr lang="ru-RU" dirty="0"/>
          </a:p>
        </p:txBody>
      </p:sp>
      <p:sp>
        <p:nvSpPr>
          <p:cNvPr id="4" name="Заголовок 3"/>
          <p:cNvSpPr>
            <a:spLocks noGrp="1"/>
          </p:cNvSpPr>
          <p:nvPr>
            <p:ph type="title"/>
          </p:nvPr>
        </p:nvSpPr>
        <p:spPr/>
        <p:txBody>
          <a:bodyPr/>
          <a:lstStyle/>
          <a:p>
            <a:endParaRPr lang="ru-RU"/>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Крымский пейзаж.jpg"/>
          <p:cNvPicPr>
            <a:picLocks noGrp="1" noChangeAspect="1"/>
          </p:cNvPicPr>
          <p:nvPr>
            <p:ph sz="quarter" idx="1"/>
          </p:nvPr>
        </p:nvPicPr>
        <p:blipFill>
          <a:blip r:embed="rId2"/>
          <a:stretch>
            <a:fillRect/>
          </a:stretch>
        </p:blipFill>
        <p:spPr>
          <a:xfrm>
            <a:off x="785786" y="1213330"/>
            <a:ext cx="5798860" cy="4358810"/>
          </a:xfrm>
        </p:spPr>
      </p:pic>
      <p:sp>
        <p:nvSpPr>
          <p:cNvPr id="3" name="Текст 2"/>
          <p:cNvSpPr>
            <a:spLocks noGrp="1"/>
          </p:cNvSpPr>
          <p:nvPr>
            <p:ph type="body" idx="2"/>
          </p:nvPr>
        </p:nvSpPr>
        <p:spPr/>
        <p:txBody>
          <a:bodyPr>
            <a:normAutofit fontScale="77500" lnSpcReduction="20000"/>
          </a:bodyPr>
          <a:lstStyle/>
          <a:p>
            <a:r>
              <a:rPr lang="ru-RU" dirty="0" smtClean="0"/>
              <a:t>В 1886 году Левитан едет в Крым. Там появляются его знаменитые крымские пейзажи. Причем, писал он не </a:t>
            </a:r>
            <a:r>
              <a:rPr lang="ru-RU" dirty="0" err="1" smtClean="0"/>
              <a:t>заезжанные</a:t>
            </a:r>
            <a:r>
              <a:rPr lang="ru-RU" dirty="0" smtClean="0"/>
              <a:t> туристами места и парадные улицы, а незнакомые, тихие уголки природы благодатного края. В начале 1887 года эти этюды были </a:t>
            </a:r>
            <a:r>
              <a:rPr lang="ru-RU" dirty="0" err="1" smtClean="0"/>
              <a:t>выставленны</a:t>
            </a:r>
            <a:r>
              <a:rPr lang="ru-RU" dirty="0" smtClean="0"/>
              <a:t> на Периодической выставке Московского общества и достаточно быстро </a:t>
            </a:r>
            <a:r>
              <a:rPr lang="ru-RU" dirty="0" err="1" smtClean="0"/>
              <a:t>раскупились</a:t>
            </a:r>
            <a:r>
              <a:rPr lang="ru-RU" dirty="0" smtClean="0"/>
              <a:t>.</a:t>
            </a:r>
          </a:p>
          <a:p>
            <a:endParaRPr lang="ru-RU" dirty="0"/>
          </a:p>
        </p:txBody>
      </p:sp>
      <p:sp>
        <p:nvSpPr>
          <p:cNvPr id="4" name="Заголовок 3"/>
          <p:cNvSpPr>
            <a:spLocks noGrp="1"/>
          </p:cNvSpPr>
          <p:nvPr>
            <p:ph type="title"/>
          </p:nvPr>
        </p:nvSpPr>
        <p:spPr/>
        <p:txBody>
          <a:bodyPr/>
          <a:lstStyle/>
          <a:p>
            <a:r>
              <a:rPr lang="ru-RU" dirty="0" smtClean="0"/>
              <a:t>Крым.</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Волга.jpg"/>
          <p:cNvPicPr>
            <a:picLocks noGrp="1" noChangeAspect="1"/>
          </p:cNvPicPr>
          <p:nvPr>
            <p:ph sz="quarter" idx="1"/>
          </p:nvPr>
        </p:nvPicPr>
        <p:blipFill>
          <a:blip r:embed="rId2"/>
          <a:stretch>
            <a:fillRect/>
          </a:stretch>
        </p:blipFill>
        <p:spPr>
          <a:xfrm>
            <a:off x="214281" y="142852"/>
            <a:ext cx="6452465" cy="4000528"/>
          </a:xfrm>
        </p:spPr>
      </p:pic>
      <p:sp>
        <p:nvSpPr>
          <p:cNvPr id="3" name="Текст 2"/>
          <p:cNvSpPr>
            <a:spLocks noGrp="1"/>
          </p:cNvSpPr>
          <p:nvPr>
            <p:ph type="body" idx="2"/>
          </p:nvPr>
        </p:nvSpPr>
        <p:spPr>
          <a:xfrm>
            <a:off x="6500826" y="357166"/>
            <a:ext cx="2643174" cy="5929354"/>
          </a:xfrm>
        </p:spPr>
        <p:txBody>
          <a:bodyPr>
            <a:normAutofit fontScale="25000" lnSpcReduction="20000"/>
          </a:bodyPr>
          <a:lstStyle/>
          <a:p>
            <a:r>
              <a:rPr lang="ru-RU" sz="8000" dirty="0" smtClean="0"/>
              <a:t>Весной 1887 года Левитан едет на Волгу, за новыми впечатлениями. Но поездка эта не доставила ему ожидаемого удовольствия. Волга встретила его пасмурным небом, дождливой погодой. Не найдя там ожидаемого, Левитан уехал обратно в Москву. Тем не менее, были написаны картины "</a:t>
            </a:r>
            <a:r>
              <a:rPr lang="ru-RU" sz="8000" dirty="0" smtClean="0">
                <a:hlinkClick r:id="rId3"/>
              </a:rPr>
              <a:t>Разлив на Суре</a:t>
            </a:r>
            <a:r>
              <a:rPr lang="ru-RU" sz="8000" dirty="0" smtClean="0"/>
              <a:t>" и "</a:t>
            </a:r>
            <a:r>
              <a:rPr lang="ru-RU" sz="8000" dirty="0" smtClean="0">
                <a:hlinkClick r:id="rId4"/>
              </a:rPr>
              <a:t>Вечер на Волге</a:t>
            </a:r>
            <a:r>
              <a:rPr lang="ru-RU" sz="8000" dirty="0" smtClean="0"/>
              <a:t>"</a:t>
            </a:r>
            <a:r>
              <a:rPr lang="ru-RU" sz="6000" dirty="0" smtClean="0"/>
              <a:t>.</a:t>
            </a:r>
          </a:p>
          <a:p>
            <a:endParaRPr lang="ru-RU" dirty="0"/>
          </a:p>
        </p:txBody>
      </p:sp>
      <p:sp>
        <p:nvSpPr>
          <p:cNvPr id="4" name="Заголовок 3"/>
          <p:cNvSpPr>
            <a:spLocks noGrp="1"/>
          </p:cNvSpPr>
          <p:nvPr>
            <p:ph type="title"/>
          </p:nvPr>
        </p:nvSpPr>
        <p:spPr>
          <a:xfrm>
            <a:off x="6781800" y="0"/>
            <a:ext cx="1981200" cy="357166"/>
          </a:xfrm>
        </p:spPr>
        <p:txBody>
          <a:bodyPr>
            <a:normAutofit fontScale="90000"/>
          </a:bodyPr>
          <a:lstStyle/>
          <a:p>
            <a:r>
              <a:rPr lang="ru-RU" sz="2400" dirty="0" smtClean="0"/>
              <a:t>Волга.</a:t>
            </a:r>
            <a:endParaRPr lang="ru-RU"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0020-020-Nad-vechnym-pokoem.jpg"/>
          <p:cNvPicPr>
            <a:picLocks noGrp="1" noChangeAspect="1"/>
          </p:cNvPicPr>
          <p:nvPr>
            <p:ph sz="quarter" idx="1"/>
          </p:nvPr>
        </p:nvPicPr>
        <p:blipFill>
          <a:blip r:embed="rId2"/>
          <a:srcRect l="5123" t="4098" r="4713" b="11202"/>
          <a:stretch>
            <a:fillRect/>
          </a:stretch>
        </p:blipFill>
        <p:spPr>
          <a:xfrm>
            <a:off x="142844" y="142852"/>
            <a:ext cx="6590732" cy="4643470"/>
          </a:xfrm>
        </p:spPr>
      </p:pic>
      <p:sp>
        <p:nvSpPr>
          <p:cNvPr id="3" name="Текст 2"/>
          <p:cNvSpPr>
            <a:spLocks noGrp="1"/>
          </p:cNvSpPr>
          <p:nvPr>
            <p:ph type="body" idx="2"/>
          </p:nvPr>
        </p:nvSpPr>
        <p:spPr>
          <a:xfrm>
            <a:off x="6781800" y="357166"/>
            <a:ext cx="2219356" cy="5214974"/>
          </a:xfrm>
        </p:spPr>
        <p:txBody>
          <a:bodyPr>
            <a:noAutofit/>
          </a:bodyPr>
          <a:lstStyle/>
          <a:p>
            <a:pPr>
              <a:lnSpc>
                <a:spcPct val="100000"/>
              </a:lnSpc>
            </a:pPr>
            <a:r>
              <a:rPr lang="ru-RU" sz="1800" dirty="0" smtClean="0">
                <a:hlinkClick r:id="rId3"/>
              </a:rPr>
              <a:t>Над </a:t>
            </a:r>
            <a:r>
              <a:rPr lang="ru-RU" sz="1800" dirty="0" smtClean="0">
                <a:hlinkClick r:id="rId3"/>
              </a:rPr>
              <a:t>вечным покоем</a:t>
            </a:r>
            <a:r>
              <a:rPr lang="ru-RU" sz="1800" dirty="0" smtClean="0"/>
              <a:t>". Последняя была наделена </a:t>
            </a:r>
            <a:r>
              <a:rPr lang="ru-RU" sz="1800" dirty="0" err="1" smtClean="0"/>
              <a:t>филосовским</a:t>
            </a:r>
            <a:r>
              <a:rPr lang="ru-RU" sz="1800" dirty="0" smtClean="0"/>
              <a:t> смыслом. В картине изображение мыса и окружающей природы образно напоминает о равнодушии человека к природе, а так же о чувствах художника в моменты одиночества, тоски</a:t>
            </a:r>
            <a:endParaRPr lang="ru-RU" sz="1800"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192</TotalTime>
  <Words>606</Words>
  <PresentationFormat>Экран (4:3)</PresentationFormat>
  <Paragraphs>42</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Бумажная</vt:lpstr>
      <vt:lpstr>Русский художник - И.И.Левитан.</vt:lpstr>
      <vt:lpstr>Исаак Ильич Левитан</vt:lpstr>
      <vt:lpstr>Образование.</vt:lpstr>
      <vt:lpstr>Работы Левитана.</vt:lpstr>
      <vt:lpstr>Слайд 5</vt:lpstr>
      <vt:lpstr>Слайд 6</vt:lpstr>
      <vt:lpstr>Крым.</vt:lpstr>
      <vt:lpstr>Волга.</vt:lpstr>
      <vt:lpstr>Слайд 9</vt:lpstr>
      <vt:lpstr>Март.</vt:lpstr>
      <vt:lpstr>Пастель.</vt:lpstr>
      <vt:lpstr>Натюрморт.</vt:lpstr>
      <vt:lpstr>Весна.</vt:lpstr>
      <vt:lpstr>И.И.Левитан.</vt:lpstr>
      <vt:lpstr>Осенний день. Сокольники.</vt:lpstr>
      <vt:lpstr>Новодевичье кладбище.</vt:lpstr>
      <vt:lpstr>Левитан И. -портрет</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Русский художник И.И.Левитан.</dc:title>
  <dc:creator>Наталья</dc:creator>
  <cp:lastModifiedBy>user</cp:lastModifiedBy>
  <cp:revision>75</cp:revision>
  <dcterms:created xsi:type="dcterms:W3CDTF">2013-04-07T09:38:47Z</dcterms:created>
  <dcterms:modified xsi:type="dcterms:W3CDTF">2020-11-03T09:08:47Z</dcterms:modified>
</cp:coreProperties>
</file>