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notesMasterIdLst>
    <p:notesMasterId r:id="rId15"/>
  </p:notesMasterIdLst>
  <p:sldIdLst>
    <p:sldId id="256" r:id="rId2"/>
    <p:sldId id="339" r:id="rId3"/>
    <p:sldId id="316" r:id="rId4"/>
    <p:sldId id="315" r:id="rId5"/>
    <p:sldId id="310" r:id="rId6"/>
    <p:sldId id="264" r:id="rId7"/>
    <p:sldId id="267" r:id="rId8"/>
    <p:sldId id="346" r:id="rId9"/>
    <p:sldId id="268" r:id="rId10"/>
    <p:sldId id="348" r:id="rId11"/>
    <p:sldId id="349" r:id="rId12"/>
    <p:sldId id="358" r:id="rId13"/>
    <p:sldId id="351" r:id="rId14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7DB535E-AB23-4B9A-AE43-6C90ACBE46E1}">
          <p14:sldIdLst>
            <p14:sldId id="256"/>
            <p14:sldId id="339"/>
            <p14:sldId id="316"/>
            <p14:sldId id="315"/>
            <p14:sldId id="310"/>
            <p14:sldId id="264"/>
            <p14:sldId id="267"/>
            <p14:sldId id="346"/>
            <p14:sldId id="268"/>
            <p14:sldId id="348"/>
            <p14:sldId id="349"/>
            <p14:sldId id="358"/>
            <p14:sldId id="351"/>
          </p14:sldIdLst>
        </p14:section>
        <p14:section name="Раздел без заголовка" id="{A2705DAE-FF1A-4ECB-B8E1-3C67F076A3BA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67" autoAdjust="0"/>
    <p:restoredTop sz="86357" autoAdjust="0"/>
  </p:normalViewPr>
  <p:slideViewPr>
    <p:cSldViewPr>
      <p:cViewPr>
        <p:scale>
          <a:sx n="85" d="100"/>
          <a:sy n="85" d="100"/>
        </p:scale>
        <p:origin x="-91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F4F0A0-197B-41B2-B14E-D07506FF850D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EE58DC-6ACB-4518-9F10-FEC461C7D5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9107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E58DC-6ACB-4518-9F10-FEC461C7D54C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4750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-7938" y="-7938"/>
            <a:ext cx="9169401" cy="6873876"/>
            <a:chOff x="-8466" y="-8468"/>
            <a:chExt cx="9169804" cy="6874935"/>
          </a:xfrm>
        </p:grpSpPr>
        <p:cxnSp>
          <p:nvCxnSpPr>
            <p:cNvPr id="5" name="Straight Connector 16"/>
            <p:cNvCxnSpPr/>
            <p:nvPr/>
          </p:nvCxnSpPr>
          <p:spPr>
            <a:xfrm flipV="1">
              <a:off x="5130498" y="4175239"/>
              <a:ext cx="4022902" cy="268328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7"/>
            <p:cNvCxnSpPr/>
            <p:nvPr/>
          </p:nvCxnSpPr>
          <p:spPr>
            <a:xfrm>
              <a:off x="7041932" y="-529"/>
              <a:ext cx="1219254" cy="685905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reeform 18"/>
            <p:cNvSpPr/>
            <p:nvPr/>
          </p:nvSpPr>
          <p:spPr>
            <a:xfrm>
              <a:off x="6891113" y="-529"/>
              <a:ext cx="2270225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19"/>
            <p:cNvSpPr/>
            <p:nvPr/>
          </p:nvSpPr>
          <p:spPr>
            <a:xfrm>
              <a:off x="7205452" y="-8468"/>
              <a:ext cx="1947948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20"/>
            <p:cNvSpPr/>
            <p:nvPr/>
          </p:nvSpPr>
          <p:spPr>
            <a:xfrm>
              <a:off x="6638689" y="3919613"/>
              <a:ext cx="2513123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21"/>
            <p:cNvSpPr/>
            <p:nvPr/>
          </p:nvSpPr>
          <p:spPr>
            <a:xfrm>
              <a:off x="7010180" y="-8468"/>
              <a:ext cx="2143219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22"/>
            <p:cNvSpPr/>
            <p:nvPr/>
          </p:nvSpPr>
          <p:spPr>
            <a:xfrm>
              <a:off x="8296112" y="-8468"/>
              <a:ext cx="857288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23"/>
            <p:cNvSpPr/>
            <p:nvPr/>
          </p:nvSpPr>
          <p:spPr>
            <a:xfrm>
              <a:off x="8077027" y="-8468"/>
              <a:ext cx="1066847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24"/>
            <p:cNvSpPr/>
            <p:nvPr/>
          </p:nvSpPr>
          <p:spPr>
            <a:xfrm>
              <a:off x="8059565" y="4894488"/>
              <a:ext cx="1095423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27"/>
            <p:cNvSpPr/>
            <p:nvPr/>
          </p:nvSpPr>
          <p:spPr>
            <a:xfrm>
              <a:off x="-8466" y="-8468"/>
              <a:ext cx="863639" cy="5698416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4DE15-D9A5-4AED-8CE2-76C0701C3D8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10461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6A175-BCA0-497F-B0CB-F095AB378A3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43913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ru-RU" sz="8000" smtClean="0">
                <a:solidFill>
                  <a:srgbClr val="C0E474"/>
                </a:solidFill>
              </a:rPr>
              <a:t>“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748463" y="2886075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ru-RU" sz="8000" smtClean="0">
                <a:solidFill>
                  <a:srgbClr val="C0E474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86E25-7262-4150-B88E-9824482FC4C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009696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89E69-5D61-453D-AFFC-23CDA8397C8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05207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ru-RU" sz="8000" smtClean="0">
                <a:solidFill>
                  <a:srgbClr val="C0E474"/>
                </a:solidFill>
              </a:rPr>
              <a:t>“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748463" y="2886075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ru-RU" sz="8000" smtClean="0">
                <a:solidFill>
                  <a:srgbClr val="C0E474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746EC-58E4-489F-83C3-E426C9EF380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589197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3840E-5746-40AE-9992-AC7F5CFA6AC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10109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A7949-7520-427D-B6BD-B021A4F1424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468888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F24C2-7C7C-43C6-B1DD-5E5FF1598D8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84042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6EF91-8673-4080-A983-2CBDDFCB58D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83938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67123-5AEE-4B6E-801C-74EA25B0302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1759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B2425-3563-400F-8589-88134D9740E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86598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DE5D2-EB48-42DA-B778-8C0404E2715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56794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BFE3D-760C-4EF2-BD4D-0DB0A99D631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11158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3B803-F31C-4B0E-943A-6A2181408F7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20929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42118-3395-4D72-A237-845D647D63E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83038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B70B7-2436-44EC-82B3-E5A09F1C06B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94498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6"/>
          <p:cNvGrpSpPr>
            <a:grpSpLocks/>
          </p:cNvGrpSpPr>
          <p:nvPr/>
        </p:nvGrpSpPr>
        <p:grpSpPr bwMode="auto">
          <a:xfrm>
            <a:off x="-7938" y="-7938"/>
            <a:ext cx="9169401" cy="6873876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90"/>
              <a:ext cx="457221" cy="285317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497" y="4175239"/>
              <a:ext cx="4022902" cy="268328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1932" y="-529"/>
              <a:ext cx="1219254" cy="685905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113" y="-529"/>
              <a:ext cx="2270225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452" y="-8468"/>
              <a:ext cx="1947948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8689" y="3919613"/>
              <a:ext cx="2513124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180" y="-8468"/>
              <a:ext cx="2143219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6112" y="-8468"/>
              <a:ext cx="857288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027" y="-8468"/>
              <a:ext cx="1066847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59564" y="4894488"/>
              <a:ext cx="1095423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609600"/>
            <a:ext cx="6348413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2160588"/>
            <a:ext cx="6348413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438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5250" y="6042025"/>
            <a:ext cx="5127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201E67E2-53E0-4C1E-B1E3-9520397CB5A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6" r:id="rId11"/>
    <p:sldLayoutId id="2147483751" r:id="rId12"/>
    <p:sldLayoutId id="2147483757" r:id="rId13"/>
    <p:sldLayoutId id="2147483752" r:id="rId14"/>
    <p:sldLayoutId id="2147483753" r:id="rId15"/>
    <p:sldLayoutId id="2147483754" r:id="rId1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gf.mstu.edu.ru/kaf_phys/img/zozh-1.jpg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g.66.ru/image/9b4958dc2468e0fdcfd1d220ef6b0cd9/47dd6289/0/29/12/291250_normal.jpg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s40.radikal.ru/i089/0911/2a/39b832c8ff49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5" Type="http://schemas.openxmlformats.org/officeDocument/2006/relationships/image" Target="../media/image10.gif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47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00538"/>
            <a:ext cx="6172200" cy="2514600"/>
          </a:xfrm>
        </p:spPr>
        <p:txBody>
          <a:bodyPr/>
          <a:lstStyle/>
          <a:p>
            <a:pPr algn="l" eaLnBrk="1" hangingPunct="1"/>
            <a:endParaRPr lang="ru-RU" altLang="ru-RU" sz="240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648200"/>
            <a:ext cx="8991600" cy="2209800"/>
          </a:xfrm>
        </p:spPr>
        <p:txBody>
          <a:bodyPr/>
          <a:lstStyle/>
          <a:p>
            <a:pPr algn="ctr" eaLnBrk="1" hangingPunct="1"/>
            <a:r>
              <a:rPr lang="ru-RU" altLang="ru-RU" sz="5400" b="1" dirty="0" smtClean="0">
                <a:solidFill>
                  <a:srgbClr val="7030A0"/>
                </a:solidFill>
              </a:rPr>
              <a:t>Сделай выбор в пользу здоровья!</a:t>
            </a:r>
            <a:endParaRPr lang="ru-RU" altLang="ru-RU" sz="5400" b="1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76200" y="914400"/>
            <a:ext cx="8629650" cy="914400"/>
          </a:xfrm>
          <a:prstGeom prst="rect">
            <a:avLst/>
          </a:prstGeom>
          <a:ln>
            <a:noFill/>
          </a:ln>
        </p:spPr>
        <p:txBody>
          <a:bodyPr anchor="ctr">
            <a:normAutofit fontScale="25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anose="020B0A04020102020204" pitchFamily="34" charset="0"/>
                <a:ea typeface="+mj-ea"/>
                <a:cs typeface="Segoe UI Semibold" panose="020B0702040204020203" pitchFamily="34" charset="0"/>
              </a:rPr>
              <a:t> </a:t>
            </a:r>
            <a:endParaRPr lang="ru-RU" sz="200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anose="020B0A04020102020204" pitchFamily="34" charset="0"/>
              <a:ea typeface="+mj-ea"/>
              <a:cs typeface="Segoe UI Semibold" panose="020B0702040204020203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200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anose="020B0A04020102020204" pitchFamily="34" charset="0"/>
              <a:ea typeface="+mj-ea"/>
              <a:cs typeface="Segoe UI Semibold" panose="020B0702040204020203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200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anose="020B0A04020102020204" pitchFamily="34" charset="0"/>
              <a:ea typeface="+mj-ea"/>
              <a:cs typeface="Segoe UI Semibold" panose="020B0702040204020203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200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anose="020B0A04020102020204" pitchFamily="34" charset="0"/>
              <a:ea typeface="+mj-ea"/>
              <a:cs typeface="Segoe UI Semibold" panose="020B0702040204020203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200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anose="020B0A04020102020204" pitchFamily="34" charset="0"/>
              <a:ea typeface="+mj-ea"/>
              <a:cs typeface="Segoe UI Semibold" panose="020B0702040204020203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200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anose="020B0A04020102020204" pitchFamily="34" charset="0"/>
              <a:ea typeface="+mj-ea"/>
              <a:cs typeface="Segoe UI Semibold" panose="020B0702040204020203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200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anose="020B0A04020102020204" pitchFamily="34" charset="0"/>
              <a:ea typeface="+mj-ea"/>
              <a:cs typeface="Segoe UI Semibold" panose="020B0702040204020203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200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anose="020B0A04020102020204" pitchFamily="34" charset="0"/>
              <a:ea typeface="+mj-ea"/>
              <a:cs typeface="Segoe UI Semibold" panose="020B0702040204020203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200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anose="020B0A04020102020204" pitchFamily="34" charset="0"/>
              <a:ea typeface="+mj-ea"/>
              <a:cs typeface="Segoe UI Semibold" panose="020B0702040204020203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200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anose="020B0A04020102020204" pitchFamily="34" charset="0"/>
              <a:ea typeface="+mj-ea"/>
              <a:cs typeface="Segoe UI Semibold" panose="020B0702040204020203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200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anose="020B0A04020102020204" pitchFamily="34" charset="0"/>
              <a:ea typeface="+mj-ea"/>
              <a:cs typeface="Segoe UI Semibold" panose="020B0702040204020203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200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anose="020B0A04020102020204" pitchFamily="34" charset="0"/>
              <a:ea typeface="+mj-ea"/>
              <a:cs typeface="Segoe UI Semibold" panose="020B0702040204020203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200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anose="020B0A04020102020204" pitchFamily="34" charset="0"/>
              <a:ea typeface="+mj-ea"/>
              <a:cs typeface="Segoe UI Semibold" panose="020B0702040204020203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200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anose="020B0A04020102020204" pitchFamily="34" charset="0"/>
              <a:ea typeface="+mj-ea"/>
              <a:cs typeface="Segoe UI Semibold" panose="020B0702040204020203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200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anose="020B0A04020102020204" pitchFamily="34" charset="0"/>
              <a:ea typeface="+mj-ea"/>
              <a:cs typeface="Segoe UI Semibold" panose="020B0702040204020203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200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anose="020B0A04020102020204" pitchFamily="34" charset="0"/>
              <a:ea typeface="+mj-ea"/>
              <a:cs typeface="Segoe UI Semibold" panose="020B0702040204020203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200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anose="020B0A04020102020204" pitchFamily="34" charset="0"/>
              <a:ea typeface="+mj-ea"/>
              <a:cs typeface="Segoe UI Semibold" panose="020B0702040204020203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200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anose="020B0A04020102020204" pitchFamily="34" charset="0"/>
              <a:ea typeface="+mj-ea"/>
              <a:cs typeface="Segoe UI Semibold" panose="020B0702040204020203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200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anose="020B0A04020102020204" pitchFamily="34" charset="0"/>
              <a:ea typeface="+mj-ea"/>
              <a:cs typeface="Segoe UI Semibold" panose="020B0702040204020203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200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anose="020B0A04020102020204" pitchFamily="34" charset="0"/>
              <a:ea typeface="+mj-ea"/>
              <a:cs typeface="Segoe UI Semibold" panose="020B0702040204020203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200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anose="020B0A04020102020204" pitchFamily="34" charset="0"/>
              <a:ea typeface="+mj-ea"/>
              <a:cs typeface="Segoe UI Semibold" panose="020B0702040204020203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200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anose="020B0A04020102020204" pitchFamily="34" charset="0"/>
              <a:ea typeface="+mj-ea"/>
              <a:cs typeface="Segoe UI Semibold" panose="020B0702040204020203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200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anose="020B0A04020102020204" pitchFamily="34" charset="0"/>
              <a:ea typeface="+mj-ea"/>
              <a:cs typeface="Segoe UI Semibold" panose="020B0702040204020203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200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anose="020B0A04020102020204" pitchFamily="34" charset="0"/>
              <a:ea typeface="+mj-ea"/>
              <a:cs typeface="Segoe UI Semibold" panose="020B0702040204020203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200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anose="020B0A04020102020204" pitchFamily="34" charset="0"/>
              <a:ea typeface="+mj-ea"/>
              <a:cs typeface="Segoe UI Semibold" panose="020B0702040204020203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200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anose="020B0A04020102020204" pitchFamily="34" charset="0"/>
              <a:ea typeface="+mj-ea"/>
              <a:cs typeface="Segoe UI Semibold" panose="020B0702040204020203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200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anose="020B0A04020102020204" pitchFamily="34" charset="0"/>
              <a:ea typeface="+mj-ea"/>
              <a:cs typeface="Segoe UI Semibold" panose="020B0702040204020203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200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anose="020B0A04020102020204" pitchFamily="34" charset="0"/>
              <a:ea typeface="+mj-ea"/>
              <a:cs typeface="Segoe UI Semibold" panose="020B0702040204020203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200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anose="020B0A04020102020204" pitchFamily="34" charset="0"/>
              <a:ea typeface="+mj-ea"/>
              <a:cs typeface="Segoe UI Semibold" panose="020B0702040204020203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200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anose="020B0A04020102020204" pitchFamily="34" charset="0"/>
              <a:ea typeface="+mj-ea"/>
              <a:cs typeface="Segoe UI Semibold" panose="020B0702040204020203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200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anose="020B0A04020102020204" pitchFamily="34" charset="0"/>
              <a:ea typeface="+mj-ea"/>
              <a:cs typeface="Segoe UI Semibold" panose="020B0702040204020203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200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anose="020B0A04020102020204" pitchFamily="34" charset="0"/>
              <a:ea typeface="+mj-ea"/>
              <a:cs typeface="Segoe UI Semibold" panose="020B0702040204020203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200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anose="020B0A04020102020204" pitchFamily="34" charset="0"/>
              <a:ea typeface="+mj-ea"/>
              <a:cs typeface="Segoe UI Semibold" panose="020B0702040204020203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200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anose="020B0A04020102020204" pitchFamily="34" charset="0"/>
              <a:ea typeface="+mj-ea"/>
              <a:cs typeface="Segoe UI Semibold" panose="020B0702040204020203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200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anose="020B0A04020102020204" pitchFamily="34" charset="0"/>
              <a:ea typeface="+mj-ea"/>
              <a:cs typeface="Segoe UI Semibold" panose="020B0702040204020203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200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anose="020B0A04020102020204" pitchFamily="34" charset="0"/>
              <a:ea typeface="+mj-ea"/>
              <a:cs typeface="Segoe UI Semibold" panose="020B0702040204020203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200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anose="020B0A04020102020204" pitchFamily="34" charset="0"/>
              <a:ea typeface="+mj-ea"/>
              <a:cs typeface="Segoe UI Semibold" panose="020B0702040204020203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200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anose="020B0A04020102020204" pitchFamily="34" charset="0"/>
              <a:ea typeface="+mj-ea"/>
              <a:cs typeface="Segoe UI Semibold" panose="020B0702040204020203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200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anose="020B0A04020102020204" pitchFamily="34" charset="0"/>
              <a:ea typeface="+mj-ea"/>
              <a:cs typeface="Segoe UI Semibold" panose="020B0702040204020203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200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anose="020B0A04020102020204" pitchFamily="34" charset="0"/>
              <a:ea typeface="+mj-ea"/>
              <a:cs typeface="Segoe UI Semibold" panose="020B0702040204020203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200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anose="020B0A04020102020204" pitchFamily="34" charset="0"/>
              <a:ea typeface="+mj-ea"/>
              <a:cs typeface="Segoe UI Semibold" panose="020B0702040204020203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200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anose="020B0A04020102020204" pitchFamily="34" charset="0"/>
              <a:ea typeface="+mj-ea"/>
              <a:cs typeface="Segoe UI Semibold" panose="020B0702040204020203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200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anose="020B0A04020102020204" pitchFamily="34" charset="0"/>
              <a:ea typeface="+mj-ea"/>
              <a:cs typeface="Segoe UI Semibold" panose="020B0702040204020203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200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anose="020B0A04020102020204" pitchFamily="34" charset="0"/>
              <a:ea typeface="+mj-ea"/>
              <a:cs typeface="Segoe UI Semibold" panose="020B0702040204020203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200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anose="020B0A04020102020204" pitchFamily="34" charset="0"/>
              <a:ea typeface="+mj-ea"/>
              <a:cs typeface="Segoe UI Semibold" panose="020B0702040204020203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200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anose="020B0A04020102020204" pitchFamily="34" charset="0"/>
              <a:ea typeface="+mj-ea"/>
              <a:cs typeface="Segoe UI Semibold" panose="020B0702040204020203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200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anose="020B0A04020102020204" pitchFamily="34" charset="0"/>
              <a:ea typeface="+mj-ea"/>
              <a:cs typeface="Segoe UI Semibold" panose="020B0702040204020203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200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anose="020B0A04020102020204" pitchFamily="34" charset="0"/>
              <a:ea typeface="+mj-ea"/>
              <a:cs typeface="Segoe UI Semibold" panose="020B0702040204020203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200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anose="020B0A04020102020204" pitchFamily="34" charset="0"/>
              <a:ea typeface="+mj-ea"/>
              <a:cs typeface="Segoe UI Semibold" panose="020B0702040204020203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200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anose="020B0A04020102020204" pitchFamily="34" charset="0"/>
              <a:ea typeface="+mj-ea"/>
              <a:cs typeface="Segoe UI Semibold" panose="020B0702040204020203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200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anose="020B0A04020102020204" pitchFamily="34" charset="0"/>
              <a:ea typeface="+mj-ea"/>
              <a:cs typeface="Segoe UI Semibold" panose="020B0702040204020203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200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anose="020B0A04020102020204" pitchFamily="34" charset="0"/>
              <a:ea typeface="+mj-ea"/>
              <a:cs typeface="Segoe UI Semibold" panose="020B0702040204020203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200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anose="020B0A04020102020204" pitchFamily="34" charset="0"/>
              <a:ea typeface="+mj-ea"/>
              <a:cs typeface="Segoe UI Semibold" panose="020B0702040204020203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200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anose="020B0A04020102020204" pitchFamily="34" charset="0"/>
              <a:ea typeface="+mj-ea"/>
              <a:cs typeface="Segoe UI Semibold" panose="020B0702040204020203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200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anose="020B0A04020102020204" pitchFamily="34" charset="0"/>
              <a:ea typeface="+mj-ea"/>
              <a:cs typeface="Segoe UI Semibold" panose="020B0702040204020203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ru-RU" sz="128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anose="020B0A04020102020204" pitchFamily="34" charset="0"/>
                <a:ea typeface="+mj-ea"/>
                <a:cs typeface="Segoe UI Semibold" panose="020B0702040204020203" pitchFamily="34" charset="0"/>
              </a:rPr>
              <a:t>Основная </a:t>
            </a:r>
            <a:r>
              <a:rPr lang="ru-RU" sz="1280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anose="020B0A04020102020204" pitchFamily="34" charset="0"/>
                <a:ea typeface="+mj-ea"/>
                <a:cs typeface="Segoe UI Semibold" panose="020B0702040204020203" pitchFamily="34" charset="0"/>
              </a:rPr>
              <a:t>цель введения уроков физкультуры – сделать физическую культуру </a:t>
            </a:r>
            <a:br>
              <a:rPr lang="ru-RU" sz="1280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anose="020B0A04020102020204" pitchFamily="34" charset="0"/>
                <a:ea typeface="+mj-ea"/>
                <a:cs typeface="Segoe UI Semibold" panose="020B0702040204020203" pitchFamily="34" charset="0"/>
              </a:rPr>
            </a:br>
            <a:r>
              <a:rPr lang="ru-RU" sz="1280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anose="020B0A04020102020204" pitchFamily="34" charset="0"/>
                <a:ea typeface="+mj-ea"/>
                <a:cs typeface="Segoe UI Semibold" panose="020B0702040204020203" pitchFamily="34" charset="0"/>
              </a:rPr>
              <a:t>и спорт </a:t>
            </a:r>
            <a:r>
              <a:rPr lang="ru-RU" sz="12800" u="sng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anose="020B0A04020102020204" pitchFamily="34" charset="0"/>
                <a:ea typeface="+mj-ea"/>
                <a:cs typeface="Segoe UI Semibold" panose="020B0702040204020203" pitchFamily="34" charset="0"/>
              </a:rPr>
              <a:t>жизненной потребностью </a:t>
            </a:r>
            <a:r>
              <a:rPr lang="ru-RU" sz="1280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anose="020B0A04020102020204" pitchFamily="34" charset="0"/>
                <a:ea typeface="+mj-ea"/>
                <a:cs typeface="Segoe UI Semibold" panose="020B0702040204020203" pitchFamily="34" charset="0"/>
              </a:rPr>
              <a:t>каждого человека на протяжении всей жизни.</a:t>
            </a:r>
          </a:p>
        </p:txBody>
      </p:sp>
    </p:spTree>
    <p:extLst>
      <p:ext uri="{BB962C8B-B14F-4D97-AF65-F5344CB8AC3E}">
        <p14:creationId xmlns:p14="http://schemas.microsoft.com/office/powerpoint/2010/main" val="3021350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5800" y="0"/>
            <a:ext cx="6347714" cy="99060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Советы для тех, кто хочет вести здоровый образ жизни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308" y="1014046"/>
            <a:ext cx="7004206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ru-RU" b="1" dirty="0" smtClean="0">
                <a:cs typeface="Arial" pitchFamily="34" charset="0"/>
              </a:rPr>
              <a:t>- </a:t>
            </a:r>
            <a:r>
              <a:rPr lang="ru-RU" b="1" dirty="0" smtClean="0">
                <a:solidFill>
                  <a:srgbClr val="002060"/>
                </a:solidFill>
                <a:cs typeface="Arial" pitchFamily="34" charset="0"/>
              </a:rPr>
              <a:t>Вставай </a:t>
            </a:r>
            <a:r>
              <a:rPr lang="ru-RU" b="1" dirty="0">
                <a:solidFill>
                  <a:srgbClr val="002060"/>
                </a:solidFill>
                <a:cs typeface="Arial" pitchFamily="34" charset="0"/>
              </a:rPr>
              <a:t>всегда в одно и то же время!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cs typeface="Arial" pitchFamily="34" charset="0"/>
              </a:rPr>
              <a:t>- Основательно </a:t>
            </a:r>
            <a:r>
              <a:rPr lang="ru-RU" b="1" dirty="0">
                <a:solidFill>
                  <a:srgbClr val="002060"/>
                </a:solidFill>
                <a:cs typeface="Arial" pitchFamily="34" charset="0"/>
              </a:rPr>
              <a:t>умывай лицо, руки, </a:t>
            </a:r>
            <a:r>
              <a:rPr lang="ru-RU" b="1" dirty="0" smtClean="0">
                <a:solidFill>
                  <a:srgbClr val="002060"/>
                </a:solidFill>
                <a:cs typeface="Arial" pitchFamily="34" charset="0"/>
              </a:rPr>
              <a:t>соблюдай </a:t>
            </a:r>
            <a:r>
              <a:rPr lang="ru-RU" b="1" dirty="0">
                <a:solidFill>
                  <a:srgbClr val="002060"/>
                </a:solidFill>
                <a:cs typeface="Arial" pitchFamily="34" charset="0"/>
              </a:rPr>
              <a:t>правила </a:t>
            </a:r>
            <a:r>
              <a:rPr lang="ru-RU" b="1" dirty="0" smtClean="0">
                <a:solidFill>
                  <a:srgbClr val="002060"/>
                </a:solidFill>
                <a:cs typeface="Arial" pitchFamily="34" charset="0"/>
              </a:rPr>
              <a:t>  	личной </a:t>
            </a:r>
            <a:r>
              <a:rPr lang="ru-RU" b="1" dirty="0">
                <a:solidFill>
                  <a:srgbClr val="002060"/>
                </a:solidFill>
                <a:cs typeface="Arial" pitchFamily="34" charset="0"/>
              </a:rPr>
              <a:t>гигиены!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cs typeface="Arial" pitchFamily="34" charset="0"/>
              </a:rPr>
              <a:t>- Утром </a:t>
            </a:r>
            <a:r>
              <a:rPr lang="ru-RU" b="1" dirty="0">
                <a:solidFill>
                  <a:srgbClr val="002060"/>
                </a:solidFill>
                <a:cs typeface="Arial" pitchFamily="34" charset="0"/>
              </a:rPr>
              <a:t>и вечером тщательно чисти зубы!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cs typeface="Arial" pitchFamily="34" charset="0"/>
              </a:rPr>
              <a:t>- Проводи </a:t>
            </a:r>
            <a:r>
              <a:rPr lang="ru-RU" b="1" dirty="0">
                <a:solidFill>
                  <a:srgbClr val="002060"/>
                </a:solidFill>
                <a:cs typeface="Arial" pitchFamily="34" charset="0"/>
              </a:rPr>
              <a:t>достаточное количество времени на свежем </a:t>
            </a:r>
            <a:r>
              <a:rPr lang="ru-RU" b="1" dirty="0" smtClean="0">
                <a:solidFill>
                  <a:srgbClr val="002060"/>
                </a:solidFill>
                <a:cs typeface="Arial" pitchFamily="34" charset="0"/>
              </a:rPr>
              <a:t>	воздухе</a:t>
            </a:r>
            <a:r>
              <a:rPr lang="ru-RU" b="1" dirty="0">
                <a:solidFill>
                  <a:srgbClr val="002060"/>
                </a:solidFill>
                <a:cs typeface="Arial" pitchFamily="34" charset="0"/>
              </a:rPr>
              <a:t>, занимаясь спортом!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cs typeface="Arial" pitchFamily="34" charset="0"/>
              </a:rPr>
              <a:t>- Совершай </a:t>
            </a:r>
            <a:r>
              <a:rPr lang="ru-RU" b="1" dirty="0">
                <a:solidFill>
                  <a:srgbClr val="002060"/>
                </a:solidFill>
                <a:cs typeface="Arial" pitchFamily="34" charset="0"/>
              </a:rPr>
              <a:t>длительные прогулки!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cs typeface="Arial" pitchFamily="34" charset="0"/>
              </a:rPr>
              <a:t>- Одевайся </a:t>
            </a:r>
            <a:r>
              <a:rPr lang="ru-RU" b="1" dirty="0">
                <a:solidFill>
                  <a:srgbClr val="002060"/>
                </a:solidFill>
                <a:cs typeface="Arial" pitchFamily="34" charset="0"/>
              </a:rPr>
              <a:t>по погоде!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cs typeface="Arial" pitchFamily="34" charset="0"/>
              </a:rPr>
              <a:t>- Делай </a:t>
            </a:r>
            <a:r>
              <a:rPr lang="ru-RU" b="1" dirty="0">
                <a:solidFill>
                  <a:srgbClr val="002060"/>
                </a:solidFill>
                <a:cs typeface="Arial" pitchFamily="34" charset="0"/>
              </a:rPr>
              <a:t>двигательные упражнения в перерывах 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1" dirty="0">
                <a:solidFill>
                  <a:srgbClr val="002060"/>
                </a:solidFill>
                <a:cs typeface="Arial" pitchFamily="34" charset="0"/>
              </a:rPr>
              <a:t>	между выполнением домашних заданий!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cs typeface="Arial" pitchFamily="34" charset="0"/>
              </a:rPr>
              <a:t>- Не </a:t>
            </a:r>
            <a:r>
              <a:rPr lang="ru-RU" b="1" dirty="0">
                <a:solidFill>
                  <a:srgbClr val="002060"/>
                </a:solidFill>
                <a:cs typeface="Arial" pitchFamily="34" charset="0"/>
              </a:rPr>
              <a:t>бойся физических нагрузок, помогая дома в </a:t>
            </a:r>
            <a:r>
              <a:rPr lang="ru-RU" b="1" dirty="0" smtClean="0">
                <a:solidFill>
                  <a:srgbClr val="002060"/>
                </a:solidFill>
                <a:cs typeface="Arial" pitchFamily="34" charset="0"/>
              </a:rPr>
              <a:t>	хозяйственных </a:t>
            </a:r>
            <a:r>
              <a:rPr lang="ru-RU" b="1" dirty="0">
                <a:solidFill>
                  <a:srgbClr val="002060"/>
                </a:solidFill>
                <a:cs typeface="Arial" pitchFamily="34" charset="0"/>
              </a:rPr>
              <a:t>делах!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cs typeface="Arial" pitchFamily="34" charset="0"/>
              </a:rPr>
              <a:t>- Занимайся </a:t>
            </a:r>
            <a:r>
              <a:rPr lang="ru-RU" b="1" dirty="0">
                <a:solidFill>
                  <a:srgbClr val="002060"/>
                </a:solidFill>
                <a:cs typeface="Arial" pitchFamily="34" charset="0"/>
              </a:rPr>
              <a:t>спортом, учись преодолеть трудности!</a:t>
            </a:r>
          </a:p>
        </p:txBody>
      </p:sp>
    </p:spTree>
    <p:extLst>
      <p:ext uri="{BB962C8B-B14F-4D97-AF65-F5344CB8AC3E}">
        <p14:creationId xmlns:p14="http://schemas.microsoft.com/office/powerpoint/2010/main" val="399983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90600"/>
            <a:ext cx="9144000" cy="838200"/>
          </a:xfrm>
        </p:spPr>
        <p:txBody>
          <a:bodyPr/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МЫ ВЫБИРАЕМ ЗДОРОВЬЕ!</a:t>
            </a:r>
            <a:endParaRPr lang="ru-RU" sz="4400" b="1" dirty="0">
              <a:solidFill>
                <a:srgbClr val="FF000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95600"/>
            <a:ext cx="2438400" cy="23622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3886200"/>
            <a:ext cx="2590800" cy="212293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2895600"/>
            <a:ext cx="24384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66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WordArt 4"/>
          <p:cNvSpPr>
            <a:spLocks noChangeArrowheads="1" noChangeShapeType="1" noTextEdit="1"/>
          </p:cNvSpPr>
          <p:nvPr/>
        </p:nvSpPr>
        <p:spPr bwMode="auto">
          <a:xfrm>
            <a:off x="457200" y="685800"/>
            <a:ext cx="8229600" cy="51816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Будьте  здоровы</a:t>
            </a:r>
          </a:p>
        </p:txBody>
      </p:sp>
    </p:spTree>
    <p:extLst>
      <p:ext uri="{BB962C8B-B14F-4D97-AF65-F5344CB8AC3E}">
        <p14:creationId xmlns:p14="http://schemas.microsoft.com/office/powerpoint/2010/main" val="303520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ru-RU" alt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endParaRPr lang="ru-RU" altLang="ru-RU" sz="3600" dirty="0" smtClean="0">
              <a:solidFill>
                <a:srgbClr val="002060"/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endParaRPr lang="ru-RU" altLang="ru-RU" sz="3600" dirty="0">
              <a:solidFill>
                <a:srgbClr val="002060"/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altLang="ru-RU" sz="3600" dirty="0" smtClean="0">
                <a:solidFill>
                  <a:srgbClr val="002060"/>
                </a:solidFill>
              </a:rPr>
              <a:t>Главное </a:t>
            </a:r>
            <a:r>
              <a:rPr lang="ru-RU" altLang="ru-RU" sz="3600" dirty="0" smtClean="0">
                <a:solidFill>
                  <a:srgbClr val="002060"/>
                </a:solidFill>
              </a:rPr>
              <a:t>в жизни - это здоровье!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endParaRPr lang="ru-RU" altLang="ru-RU" sz="3600" dirty="0" smtClean="0">
              <a:solidFill>
                <a:srgbClr val="002060"/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altLang="ru-RU" sz="3600" dirty="0" smtClean="0">
                <a:solidFill>
                  <a:srgbClr val="002060"/>
                </a:solidFill>
              </a:rPr>
              <a:t>С детства попробуйте это понять!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endParaRPr lang="ru-RU" altLang="ru-RU" sz="3600" dirty="0" smtClean="0">
              <a:solidFill>
                <a:srgbClr val="002060"/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altLang="ru-RU" sz="3600" dirty="0" smtClean="0">
                <a:solidFill>
                  <a:srgbClr val="002060"/>
                </a:solidFill>
              </a:rPr>
              <a:t>Главная ценность - это здоровье!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endParaRPr lang="ru-RU" altLang="ru-RU" sz="3600" dirty="0" smtClean="0">
              <a:solidFill>
                <a:srgbClr val="002060"/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altLang="ru-RU" sz="3600" dirty="0" smtClean="0">
                <a:solidFill>
                  <a:srgbClr val="002060"/>
                </a:solidFill>
              </a:rPr>
              <a:t>Его не купить, но легко потерять.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endParaRPr lang="ru-RU" alt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endParaRPr lang="ru-RU" alt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Картинка 28 из 64000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971800" y="228600"/>
            <a:ext cx="31473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3600" b="1" dirty="0" smtClean="0">
                <a:solidFill>
                  <a:srgbClr val="FF0000"/>
                </a:solidFill>
              </a:rPr>
              <a:t>Закаливание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11967" y="9906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ru-RU" altLang="ru-RU" sz="24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Солнце, воздух и вода – </a:t>
            </a:r>
          </a:p>
          <a:p>
            <a:pPr eaLnBrk="1" hangingPunct="1">
              <a:lnSpc>
                <a:spcPct val="150000"/>
              </a:lnSpc>
            </a:pPr>
            <a:r>
              <a:rPr lang="ru-RU" altLang="ru-RU" sz="24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Наши  лучшие друзья!</a:t>
            </a:r>
          </a:p>
        </p:txBody>
      </p:sp>
      <p:pic>
        <p:nvPicPr>
          <p:cNvPr id="9" name="Picture 5" descr="Картинка 1 из 6770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06598"/>
            <a:ext cx="3048000" cy="4170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7086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32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Немаловажная роль в развитии здоровья – закаливание.</a:t>
            </a:r>
            <a:endParaRPr lang="ru-RU" sz="320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" y="1065495"/>
            <a:ext cx="4179277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1800" dirty="0" smtClean="0">
                <a:solidFill>
                  <a:srgbClr val="002060"/>
                </a:solidFill>
              </a:rPr>
              <a:t>Закалка организма помогает предотвратить многие болезни, которые наступают сезонно. Множество людей страдают от насморка, кашля или же простудных заболеваний именно в осенне-весенний период. А все от того, что организм у этих людей не подготовлен к подобным испытаниям. С помощью закаливания человек может избежать преждевременного старения кожи, истощения нервной системы. Этот простой метод продления жизни может помочь человеку добавить в копилку жизненных сил не один десяток лет.</a:t>
            </a:r>
            <a:r>
              <a:rPr lang="ru-RU" altLang="ru-RU" sz="1800" dirty="0" smtClean="0"/>
              <a:t> </a:t>
            </a:r>
            <a:endParaRPr lang="ru-RU" altLang="ru-RU" sz="1800" dirty="0"/>
          </a:p>
        </p:txBody>
      </p:sp>
      <p:pic>
        <p:nvPicPr>
          <p:cNvPr id="9" name="Picture 5" descr="ANd9GcRPyuJQem0uADeakJFTrhubu9aQSNWMDYUduZTcVj10gxnEKTzj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7877" y="1077218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ANd9GcRcNPUpI77th32eXTS6zHz17NS0xZn_cLpFLcRkG4TWBV9lcoAWZ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7877" y="3276600"/>
            <a:ext cx="2619375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33046" y="0"/>
            <a:ext cx="6348413" cy="685800"/>
          </a:xfrm>
        </p:spPr>
        <p:txBody>
          <a:bodyPr/>
          <a:lstStyle/>
          <a:p>
            <a:pPr algn="ctr" eaLnBrk="1" hangingPunct="1"/>
            <a:r>
              <a:rPr lang="ru-RU" altLang="ru-RU" b="1" dirty="0" smtClean="0">
                <a:solidFill>
                  <a:srgbClr val="FF0000"/>
                </a:solidFill>
              </a:rPr>
              <a:t>Зачем мы едим?</a:t>
            </a:r>
            <a:br>
              <a:rPr lang="ru-RU" altLang="ru-RU" b="1" dirty="0" smtClean="0">
                <a:solidFill>
                  <a:srgbClr val="FF0000"/>
                </a:solidFill>
              </a:rPr>
            </a:br>
            <a:endParaRPr lang="ru-RU" altLang="ru-RU" b="1" dirty="0" smtClean="0">
              <a:solidFill>
                <a:srgbClr val="FF0000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0" y="656492"/>
            <a:ext cx="5714999" cy="4365625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ru-RU" altLang="ru-RU" sz="2000" b="1" i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Питание</a:t>
            </a:r>
            <a:r>
              <a:rPr lang="ru-RU" alt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основной источник жизни. </a:t>
            </a:r>
          </a:p>
          <a:p>
            <a:pPr eaLnBrk="1" hangingPunct="1">
              <a:lnSpc>
                <a:spcPct val="150000"/>
              </a:lnSpc>
            </a:pPr>
            <a:r>
              <a:rPr lang="ru-RU" altLang="ru-RU" sz="2000" b="1" i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Питание</a:t>
            </a:r>
            <a:r>
              <a:rPr lang="ru-RU" alt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важный фактор нормального роста и развития школьников.</a:t>
            </a:r>
          </a:p>
          <a:p>
            <a:pPr eaLnBrk="1" hangingPunct="1">
              <a:lnSpc>
                <a:spcPct val="150000"/>
              </a:lnSpc>
            </a:pPr>
            <a:r>
              <a:rPr lang="ru-RU" altLang="ru-RU" sz="2000" b="1" i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Правильное питание</a:t>
            </a:r>
            <a:r>
              <a:rPr lang="ru-RU" alt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способствует нормальному физическому нервно-психическому развитию, повышает сопротивляемость организма к инфекционным заболеваниям, улучшает работоспособность.      </a:t>
            </a:r>
          </a:p>
          <a:p>
            <a:pPr eaLnBrk="1" hangingPunct="1">
              <a:lnSpc>
                <a:spcPct val="150000"/>
              </a:lnSpc>
            </a:pPr>
            <a:r>
              <a:rPr lang="ru-RU" altLang="ru-RU" sz="2000" b="1" i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Пища</a:t>
            </a:r>
            <a:r>
              <a:rPr lang="ru-RU" alt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источник энергии и необходимый строительный материал для клеток и тканей.</a:t>
            </a:r>
          </a:p>
          <a:p>
            <a:pPr eaLnBrk="1" hangingPunct="1">
              <a:lnSpc>
                <a:spcPct val="150000"/>
              </a:lnSpc>
            </a:pPr>
            <a:r>
              <a:rPr lang="ru-RU" altLang="ru-RU" sz="2000" b="1" i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Еда</a:t>
            </a:r>
            <a:r>
              <a:rPr lang="ru-RU" alt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средство лечения от многих болезней.</a:t>
            </a:r>
            <a:r>
              <a:rPr lang="ru-RU" alt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/>
            <a:endParaRPr lang="ru-RU" altLang="ru-RU" b="1" dirty="0" smtClean="0"/>
          </a:p>
        </p:txBody>
      </p:sp>
      <p:pic>
        <p:nvPicPr>
          <p:cNvPr id="5" name="Picture 6" descr="Картинка 10 из 64000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662240"/>
            <a:ext cx="35052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9769"/>
            <a:ext cx="6348413" cy="752231"/>
          </a:xfrm>
        </p:spPr>
        <p:txBody>
          <a:bodyPr/>
          <a:lstStyle/>
          <a:p>
            <a:pPr algn="ctr" eaLnBrk="1" hangingPunct="1"/>
            <a:r>
              <a:rPr lang="ru-RU" sz="4000" b="1" dirty="0" smtClean="0">
                <a:solidFill>
                  <a:srgbClr val="FF0000"/>
                </a:solidFill>
              </a:rPr>
              <a:t>Правильное питание</a:t>
            </a:r>
            <a:r>
              <a:rPr lang="tt-RU" sz="4000" b="1" dirty="0" smtClean="0">
                <a:solidFill>
                  <a:srgbClr val="FF0000"/>
                </a:solidFill>
              </a:rPr>
              <a:t>.</a:t>
            </a:r>
            <a:endParaRPr lang="ru-RU" altLang="ru-RU" sz="4000" b="1" dirty="0" smtClean="0">
              <a:solidFill>
                <a:srgbClr val="FF0000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0" y="762000"/>
            <a:ext cx="4572000" cy="2209800"/>
          </a:xfrm>
        </p:spPr>
        <p:txBody>
          <a:bodyPr>
            <a:noAutofit/>
          </a:bodyPr>
          <a:lstStyle/>
          <a:p>
            <a:pPr eaLnBrk="1" hangingPunct="1">
              <a:lnSpc>
                <a:spcPct val="160000"/>
              </a:lnSpc>
            </a:pP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Строгое соблюдение ритма 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приема 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пищи.</a:t>
            </a:r>
          </a:p>
          <a:p>
            <a:pPr eaLnBrk="1" hangingPunct="1">
              <a:lnSpc>
                <a:spcPct val="160000"/>
              </a:lnSpc>
            </a:pP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Отучаться насыщаться пищей до предела.</a:t>
            </a:r>
          </a:p>
          <a:p>
            <a:pPr eaLnBrk="1" hangingPunct="1">
              <a:lnSpc>
                <a:spcPct val="160000"/>
              </a:lnSpc>
            </a:pP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Пищу надо есть с вниманием и удовольствием, не спеша прожевывать и почувствовать вкус.</a:t>
            </a:r>
            <a:b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altLang="ru-RU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5" descr="J034484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0362" y="2057400"/>
            <a:ext cx="3021013" cy="282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587751" y="857232"/>
            <a:ext cx="7638631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Какое же влияние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оказывает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физическая культура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на наше  здоровье?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Давайте разберёмся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в этом</a:t>
            </a:r>
          </a:p>
        </p:txBody>
      </p:sp>
      <p:pic>
        <p:nvPicPr>
          <p:cNvPr id="12291" name="Picture 16" descr="BD13751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7588" y="4292600"/>
            <a:ext cx="1776412" cy="233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22" descr="b36f541821c1528404b103dbded688d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260350"/>
            <a:ext cx="2771775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15" descr="0c02ff5d205b76603b6d67dc16c7438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983163"/>
            <a:ext cx="158432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43242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09800" y="0"/>
            <a:ext cx="40719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3600" b="1" dirty="0" smtClean="0">
                <a:solidFill>
                  <a:srgbClr val="FF0000"/>
                </a:solidFill>
                <a:latin typeface="+mj-lt"/>
              </a:rPr>
              <a:t>Здоровье – спорт</a:t>
            </a:r>
            <a:r>
              <a:rPr lang="ru-RU" altLang="ru-RU" dirty="0" smtClean="0"/>
              <a:t>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-21426" y="646331"/>
            <a:ext cx="7260426" cy="252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altLang="ru-RU" sz="1800" b="1" i="1" u="sng" dirty="0" smtClean="0">
                <a:solidFill>
                  <a:srgbClr val="002060"/>
                </a:solidFill>
              </a:rPr>
              <a:t>Физкультура</a:t>
            </a:r>
            <a:r>
              <a:rPr lang="ru-RU" altLang="ru-RU" sz="1800" i="1" u="sng" dirty="0" smtClean="0">
                <a:solidFill>
                  <a:srgbClr val="002060"/>
                </a:solidFill>
              </a:rPr>
              <a:t> – вот еще один фактор, который играет немаловажную роль в поддержании здорового образа жизни.</a:t>
            </a:r>
            <a:r>
              <a:rPr lang="ru-RU" altLang="ru-RU" sz="1800" i="1" dirty="0" smtClean="0">
                <a:solidFill>
                  <a:srgbClr val="002060"/>
                </a:solidFill>
              </a:rPr>
              <a:t> </a:t>
            </a:r>
            <a:r>
              <a:rPr lang="ru-RU" altLang="ru-RU" sz="1800" dirty="0" smtClean="0">
                <a:solidFill>
                  <a:srgbClr val="002060"/>
                </a:solidFill>
              </a:rPr>
              <a:t>Ведь каждый человек хочет подольше прожить свою жизнь, больше успеть сделать в ней что-то полезное для общества, для себя, для своих родных и близких. Но, чтобы все это успеть сделать, нужно не только подольше прожить, но еще и не состариться раньше времени. Для этого у человека есть физическое состояние. А для поддержания тонуса организма следовало бы заниматься физкультурой. Занятие различного вида физическими упражнениями поможет человеку не только встретить достойную старость, но и остаться в хорошей форме.</a:t>
            </a:r>
            <a:r>
              <a:rPr lang="ru-RU" altLang="ru-RU" sz="1800" dirty="0" smtClean="0"/>
              <a:t> </a:t>
            </a:r>
            <a:endParaRPr lang="ru-RU" altLang="ru-RU" sz="1800" dirty="0"/>
          </a:p>
        </p:txBody>
      </p:sp>
      <p:pic>
        <p:nvPicPr>
          <p:cNvPr id="10" name="Picture 9" descr="ANd9GcTNGsmjz5BRJKH3W16k_qUP-wfhtVx2IEemJpsMqkPd_oncaX92o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176254"/>
            <a:ext cx="1893277" cy="2538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5" descr="ANd9GcSB3kE0CJ-5GL87fKHdrsu_4oRP-Uapd1P0_RBjBxwJKAEwZq8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572000"/>
            <a:ext cx="2819400" cy="2250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8" descr="deti_i_spor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00600" y="3176255"/>
            <a:ext cx="2971800" cy="23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5.3"/>
</p:tagLst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920</TotalTime>
  <Words>384</Words>
  <Application>Microsoft Office PowerPoint</Application>
  <PresentationFormat>Экран (4:3)</PresentationFormat>
  <Paragraphs>104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Зачем мы едим? </vt:lpstr>
      <vt:lpstr>Правильное питание.</vt:lpstr>
      <vt:lpstr>Презентация PowerPoint</vt:lpstr>
      <vt:lpstr>Презентация PowerPoint</vt:lpstr>
      <vt:lpstr>Презентация PowerPoint</vt:lpstr>
      <vt:lpstr>Советы для тех, кто хочет вести здоровый образ жизни</vt:lpstr>
      <vt:lpstr>МЫ ВЫБИРАЕМ ЗДОРОВЬЕ!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Библиотека</cp:lastModifiedBy>
  <cp:revision>71</cp:revision>
  <cp:lastPrinted>1601-01-01T00:00:00Z</cp:lastPrinted>
  <dcterms:created xsi:type="dcterms:W3CDTF">1601-01-01T00:00:00Z</dcterms:created>
  <dcterms:modified xsi:type="dcterms:W3CDTF">2020-11-26T11:01:58Z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