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0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72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BC6A5-9C62-4709-8AF7-1150847E7843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91A56-6D25-430B-B1CC-C91AE2682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5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61727E-35A3-4AFF-B6CE-0284EDA27002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0%B0%D0%B2%D0%B8%D1%87%D0%B5%D0%B2%D0%B0,_%D0%A2%D0%B0%D0%BD%D1%8F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/index.php?title=%D0%98%D1%81%D1%82%D0%BE%D1%89%D0%B5%D0%BD%D0%B8%D0%B5&amp;action=edit&amp;redlink=1" TargetMode="External"/><Relationship Id="rId5" Type="http://schemas.openxmlformats.org/officeDocument/2006/relationships/hyperlink" Target="http://ru.wikipedia.org/wiki/%D0%94%D0%BE%D1%80%D0%BE%D0%B3%D0%B0_%D0%96%D0%B8%D0%B7%D0%BD%D0%B8" TargetMode="External"/><Relationship Id="rId4" Type="http://schemas.openxmlformats.org/officeDocument/2006/relationships/hyperlink" Target="http://ru.wikipedia.org/wiki/%D0%91%D0%BB%D0%BE%D0%BA%D0%B0%D0%B4%D0%B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94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944_%D0%B3%D0%BE%D0%B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4_%D0%BD%D0%BE%D1%8F%D0%B1%D1%80%D1%8F" TargetMode="External"/><Relationship Id="rId3" Type="http://schemas.openxmlformats.org/officeDocument/2006/relationships/hyperlink" Target="http://ru.wikipedia.org/wiki/%D0%9A%D1%80%D0%B0%D1%81%D0%BD%D0%BE%D0%B7%D0%BD%D0%B0%D0%BC%D0%B5%D0%BD%D0%BD%D1%8B%D0%B9_%D0%91%D0%B0%D0%BB%D1%82%D0%B8%D0%B9%D1%81%D0%BA%D0%B8%D0%B9_%D1%84%D0%BB%D0%BE%D1%82" TargetMode="External"/><Relationship Id="rId7" Type="http://schemas.openxmlformats.org/officeDocument/2006/relationships/hyperlink" Target="http://ru.wikipedia.org/wiki/194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25_%D0%B8%D1%8E%D0%BD%D1%8F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://ru.wikipedia.org/wiki/%D0%9B%D0%B0%D0%B4%D0%BE%D0%B6%D1%81%D0%BA%D0%B0%D1%8F_%D0%B2%D0%BE%D0%B5%D0%BD%D0%BD%D0%B0%D1%8F_%D1%84%D0%BB%D0%BE%D1%82%D0%B8%D0%BB%D0%B8%D1%8F" TargetMode="External"/><Relationship Id="rId10" Type="http://schemas.openxmlformats.org/officeDocument/2006/relationships/hyperlink" Target="http://ru.wikipedia.org/wiki/13_%D0%BE%D0%BA%D1%82%D1%8F%D0%B1%D1%80%D1%8F" TargetMode="External"/><Relationship Id="rId4" Type="http://schemas.openxmlformats.org/officeDocument/2006/relationships/hyperlink" Target="http://ru.wikipedia.org/wiki/%D0%A2%D1%80%D0%B8%D0%B1%D1%83%D1%86,_%D0%92%D0%BB%D0%B0%D0%B4%D0%B8%D0%BC%D0%B8%D1%80_%D0%A4%D0%B8%D0%BB%D0%B8%D0%BF%D0%BF%D0%BE%D0%B2%D0%B8%D1%87" TargetMode="External"/><Relationship Id="rId9" Type="http://schemas.openxmlformats.org/officeDocument/2006/relationships/hyperlink" Target="http://ru.wikipedia.org/wiki/194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3%D0%BE%D0%BB%D1%83%D0%B1%D0%B0%D1%8F_%D0%B4%D0%B8%D0%B2%D0%B8%D0%B7%D0%B8%D1%8F" TargetMode="External"/><Relationship Id="rId13" Type="http://schemas.openxmlformats.org/officeDocument/2006/relationships/hyperlink" Target="http://ru.wikipedia.org/wiki/1941_%D0%B3%D0%BE%D0%B4" TargetMode="External"/><Relationship Id="rId3" Type="http://schemas.openxmlformats.org/officeDocument/2006/relationships/hyperlink" Target="http://ru.wikipedia.org/wiki/%D0%92%D0%BE%D0%B5%D0%BD%D0%BD%D0%B0%D1%8F_%D0%B1%D0%BB%D0%BE%D0%BA%D0%B0%D0%B4%D0%B0" TargetMode="External"/><Relationship Id="rId7" Type="http://schemas.openxmlformats.org/officeDocument/2006/relationships/hyperlink" Target="http://ru.wikipedia.org/wiki/%D0%98%D1%81%D0%BF%D0%B0%D0%BD%D0%B8%D1%8F" TargetMode="External"/><Relationship Id="rId12" Type="http://schemas.openxmlformats.org/officeDocument/2006/relationships/hyperlink" Target="http://ru.wikipedia.org/wiki/8_%D1%81%D0%B5%D0%BD%D1%82%D1%8F%D0%B1%D1%80%D1%8F" TargetMode="External"/><Relationship Id="rId17" Type="http://schemas.openxmlformats.org/officeDocument/2006/relationships/image" Target="../media/image7.png"/><Relationship Id="rId2" Type="http://schemas.openxmlformats.org/officeDocument/2006/relationships/image" Target="../media/image6.png"/><Relationship Id="rId16" Type="http://schemas.openxmlformats.org/officeDocument/2006/relationships/hyperlink" Target="http://ru.wikipedia.org/wiki/1943_%D0%B3%D0%BE%D0%B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u.wikipedia.org/wiki/1944_%D0%B3%D0%BE%D0%B4" TargetMode="External"/><Relationship Id="rId11" Type="http://schemas.openxmlformats.org/officeDocument/2006/relationships/hyperlink" Target="http://ru.wikipedia.org/wiki/%D0%A1%D0%B0%D0%BD%D0%BA%D1%82-%D0%9F%D0%B5%D1%82%D0%B5%D1%80%D0%B1%D1%83%D1%80%D0%B3" TargetMode="External"/><Relationship Id="rId5" Type="http://schemas.openxmlformats.org/officeDocument/2006/relationships/hyperlink" Target="http://ru.wikipedia.org/wiki/%D0%A4%D0%B8%D0%BD%D0%BB%D1%8F%D0%BD%D0%B4%D0%B8%D1%8F" TargetMode="External"/><Relationship Id="rId15" Type="http://schemas.openxmlformats.org/officeDocument/2006/relationships/hyperlink" Target="http://ru.wikipedia.org/wiki/18_%D1%8F%D0%BD%D0%B2%D0%B0%D1%80%D1%8F" TargetMode="External"/><Relationship Id="rId10" Type="http://schemas.openxmlformats.org/officeDocument/2006/relationships/hyperlink" Target="http://ru.wikipedia.org/wiki/%D0%9B%D0%B5%D0%BD%D0%B8%D0%BD%D0%B3%D1%80%D0%B0%D0%B4" TargetMode="External"/><Relationship Id="rId4" Type="http://schemas.openxmlformats.org/officeDocument/2006/relationships/hyperlink" Target="http://ru.wikipedia.org/wiki/%D0%93%D0%B5%D1%80%D0%BC%D0%B0%D0%BD%D0%B8%D1%8F" TargetMode="External"/><Relationship Id="rId9" Type="http://schemas.openxmlformats.org/officeDocument/2006/relationships/hyperlink" Target="http://ru.wikipedia.org/wiki/%D0%92%D0%B5%D0%BB%D0%B8%D0%BA%D0%B0%D1%8F_%D0%9E%D1%82%D0%B5%D1%87%D0%B5%D1%81%D1%82%D0%B2%D0%B5%D0%BD%D0%BD%D0%B0%D1%8F_%D0%B2%D0%BE%D0%B9%D0%BD%D0%B0" TargetMode="External"/><Relationship Id="rId14" Type="http://schemas.openxmlformats.org/officeDocument/2006/relationships/hyperlink" Target="http://ru.wikipedia.org/wiki/27_%D1%8F%D0%BD%D0%B2%D0%B0%D1%80%D1%8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93%D0%BE%D0%BB%D0%BE%D0%B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D%D0%B2%D0%B0%D0%BA%D1%83%D0%B0%D1%86%D0%B8%D1%8F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29_%D0%B8%D1%8E%D0%BD%D1%8F" TargetMode="External"/><Relationship Id="rId5" Type="http://schemas.openxmlformats.org/officeDocument/2006/relationships/hyperlink" Target="http://ru.wikipedia.org/wiki/%D0%9F%D0%BE%D0%B5%D0%B7%D0%B4" TargetMode="External"/><Relationship Id="rId4" Type="http://schemas.openxmlformats.org/officeDocument/2006/relationships/hyperlink" Target="http://ru.wikipedia.org/wiki/%D0%92%D1%82%D0%BE%D1%80%D0%B6%D0%B5%D0%BD%D0%B8%D0%B5_%D0%B2_%D0%A1%D0%A1%D0%A1%D0%A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6%D0%B5%D0%BB%D0%B5%D0%B7%D0%BD%D0%B0%D1%8F_%D0%B4%D0%BE%D1%80%D0%BE%D0%B3%D0%B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4%D0%BE%D1%80%D0%BE%D0%B3%D0%B0_%D0%B6%D0%B8%D0%B7%D0%BD%D0%B8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ru.wikipedia.org/wiki/%D0%9B%D0%B5%D0%BD%D0%B8%D0%BD%D0%B3%D1%80%D0%B0%D0%B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94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3%D1%80%D0%BE%D0%BC%D0%BA%D0%BE%D0%B3%D0%BE%D0%B2%D0%BE%D1%80%D0%B8%D1%82%D0%B5%D0%BB%D1%8C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ru.wikipedia.org/wiki/%D0%9C%D0%B5%D1%82%D1%80%D0%BE%D0%BD%D0%BE%D0%B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20_%D0%BD%D0%BE%D1%8F%D0%B1%D1%80%D1%8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4%D0%BE%D1%80%D0%BE%D0%B3%D0%B0_%D0%B6%D0%B8%D0%B7%D0%BD%D0%B8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1943" TargetMode="External"/><Relationship Id="rId5" Type="http://schemas.openxmlformats.org/officeDocument/2006/relationships/hyperlink" Target="http://ru.wikipedia.org/wiki/1941" TargetMode="External"/><Relationship Id="rId4" Type="http://schemas.openxmlformats.org/officeDocument/2006/relationships/hyperlink" Target="http://ru.wikipedia.org/wiki/%D0%9B%D0%B0%D0%B4%D0%BE%D0%B3%D0%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7200"/>
            <a:ext cx="2520280" cy="62121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минувших дней живая память»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1200" dirty="0" smtClean="0">
                <a:solidFill>
                  <a:srgbClr val="DD0996"/>
                </a:solidFill>
              </a:rPr>
              <a:t>(Ко дню снятия блокады Ленинграда)</a:t>
            </a:r>
            <a:br>
              <a:rPr lang="ru-RU" sz="1200" dirty="0" smtClean="0">
                <a:solidFill>
                  <a:srgbClr val="DD0996"/>
                </a:solidFill>
              </a:rPr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>
                <a:solidFill>
                  <a:srgbClr val="0070C0"/>
                </a:solidFill>
              </a:rPr>
              <a:t>Гривенская сельская библиотека 2021 год</a:t>
            </a:r>
            <a:r>
              <a:rPr lang="ru-RU" sz="1200" dirty="0">
                <a:solidFill>
                  <a:srgbClr val="0070C0"/>
                </a:solidFill>
              </a:rPr>
              <a:t/>
            </a:r>
            <a:br>
              <a:rPr lang="ru-RU" sz="1200" dirty="0">
                <a:solidFill>
                  <a:srgbClr val="0070C0"/>
                </a:solidFill>
              </a:rPr>
            </a:b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17590" b="4363"/>
          <a:stretch/>
        </p:blipFill>
        <p:spPr bwMode="auto">
          <a:xfrm>
            <a:off x="2752368" y="0"/>
            <a:ext cx="63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2589312" cy="19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9dfb8bfc48fd4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0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circle/>
      </p:transition>
    </mc:Choice>
    <mc:Fallback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16633"/>
            <a:ext cx="5427712" cy="532859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tx1"/>
                </a:solidFill>
                <a:hlinkClick r:id="rId3" action="ppaction://hlinkfile" tooltip="Савичева, Таня"/>
              </a:rPr>
              <a:t>Таня Савичева</a:t>
            </a:r>
            <a:r>
              <a:rPr lang="ru-RU" b="1" dirty="0">
                <a:solidFill>
                  <a:schemeClr val="tx1"/>
                </a:solidFill>
              </a:rPr>
              <a:t> жила в ленинградской семье. Началась война, затем </a:t>
            </a:r>
            <a:r>
              <a:rPr lang="ru-RU" b="1" dirty="0">
                <a:solidFill>
                  <a:schemeClr val="tx1"/>
                </a:solidFill>
                <a:hlinkClick r:id="rId4" action="ppaction://hlinkfile" tooltip="Блокада"/>
              </a:rPr>
              <a:t>блокада</a:t>
            </a:r>
            <a:r>
              <a:rPr lang="ru-RU" b="1" dirty="0">
                <a:solidFill>
                  <a:schemeClr val="tx1"/>
                </a:solidFill>
              </a:rPr>
              <a:t>. На глазах Тани погибли ее бабушка, два дяди, мама, брат и сестра. Когда началась эвакуация детей, девочку удалось вывезти по </a:t>
            </a:r>
            <a:r>
              <a:rPr lang="ru-RU" b="1" dirty="0" smtClean="0">
                <a:solidFill>
                  <a:schemeClr val="tx1"/>
                </a:solidFill>
                <a:hlinkClick r:id="rId5" action="ppaction://hlinkfile" tooltip="Дорога Жизни"/>
              </a:rPr>
              <a:t>«Дороге Жизни</a:t>
            </a:r>
            <a:r>
              <a:rPr lang="ru-RU" b="1" dirty="0" smtClean="0">
                <a:solidFill>
                  <a:schemeClr val="tx1"/>
                </a:solidFill>
              </a:rPr>
              <a:t>» </a:t>
            </a:r>
            <a:r>
              <a:rPr lang="ru-RU" b="1" dirty="0">
                <a:solidFill>
                  <a:schemeClr val="tx1"/>
                </a:solidFill>
              </a:rPr>
              <a:t>на «Большую землю». Врачи боролись за её жизнь, но медицинская помощь пришла слишком поздно. Таня Савичева умерла от </a:t>
            </a:r>
            <a:r>
              <a:rPr lang="ru-RU" b="1" dirty="0">
                <a:solidFill>
                  <a:schemeClr val="tx1"/>
                </a:solidFill>
                <a:hlinkClick r:id="rId6" action="ppaction://hlinkfile" tooltip="Истощение (страница отсутствует)"/>
              </a:rPr>
              <a:t>истощения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528392" cy="478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12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2000">
        <p:circle/>
      </p:transition>
    </mc:Choice>
    <mc:Fallback>
      <p:transition spd="slow" advClick="0" advTm="1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47992" cy="936104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Из дневника Тани </a:t>
            </a:r>
            <a:r>
              <a:rPr lang="ru-RU" b="1" i="1" dirty="0" err="1" smtClean="0">
                <a:solidFill>
                  <a:srgbClr val="7030A0"/>
                </a:solidFill>
              </a:rPr>
              <a:t>савичевой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17837" r="6922" b="4731"/>
          <a:stretch/>
        </p:blipFill>
        <p:spPr bwMode="auto">
          <a:xfrm>
            <a:off x="215516" y="1052736"/>
            <a:ext cx="8712968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3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476673"/>
            <a:ext cx="4563616" cy="475252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Прорыв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блокады</a:t>
            </a:r>
            <a:r>
              <a:rPr lang="ru-RU" b="1" dirty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latin typeface="Arial" pitchFamily="34" charset="0"/>
                <a:cs typeface="Arial" pitchFamily="34" charset="0"/>
                <a:hlinkClick r:id="rId3" action="ppaction://hlinkfile" tooltip="1943"/>
              </a:rPr>
              <a:t>1943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г., когда германское командование осознало, что захватить Ленинград ему, скорее всего, не удастся, количество артиллерийских снарядов, упавших на город, увеличилось примерно в 6 раз.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39248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1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diamond/>
      </p:transition>
    </mc:Choice>
    <mc:Fallback>
      <p:transition spd="slow" advClick="0" advTm="10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404664"/>
            <a:ext cx="4355976" cy="4968551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В январе </a:t>
            </a:r>
            <a:r>
              <a:rPr lang="ru-RU" b="1" dirty="0">
                <a:latin typeface="Arial" pitchFamily="34" charset="0"/>
                <a:cs typeface="Arial" pitchFamily="34" charset="0"/>
                <a:hlinkClick r:id="rId3" action="ppaction://hlinkfile" tooltip="1944 год"/>
              </a:rPr>
              <a:t>1944 года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блокада была полностью снята. В результате мощного наступления Красной Армии немецкие войска были отброшены от Ленинграда на расстояние 60−100 км и, через 872 дня после начала, блокада закончилась.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4664"/>
            <a:ext cx="4824536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96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645025"/>
            <a:ext cx="8092008" cy="1872208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Особую роль в обороне города, прорыве Блокады Ленинграда и обеспечении существования города в блокадных условиях сыграли </a:t>
            </a:r>
            <a:r>
              <a:rPr lang="ru-RU" b="1" dirty="0">
                <a:latin typeface="Arial" pitchFamily="34" charset="0"/>
                <a:cs typeface="Arial" pitchFamily="34" charset="0"/>
                <a:hlinkClick r:id="rId3" action="ppaction://hlinkfile" tooltip="Краснознаменный Балтийский флот"/>
              </a:rPr>
              <a:t>Краснознаменный Балтийский флот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(КБФ; командующий − адмирал </a:t>
            </a:r>
            <a:r>
              <a:rPr lang="ru-RU" b="1" dirty="0">
                <a:latin typeface="Arial" pitchFamily="34" charset="0"/>
                <a:cs typeface="Arial" pitchFamily="34" charset="0"/>
                <a:hlinkClick r:id="rId4" action="ppaction://hlinkfile" tooltip="Трибуц, Владимир Филиппович"/>
              </a:rPr>
              <a:t>В. Ф. </a:t>
            </a:r>
            <a:r>
              <a:rPr lang="ru-RU" b="1" dirty="0" err="1">
                <a:latin typeface="Arial" pitchFamily="34" charset="0"/>
                <a:cs typeface="Arial" pitchFamily="34" charset="0"/>
                <a:hlinkClick r:id="rId4" action="ppaction://hlinkfile" tooltip="Трибуц, Владимир Филиппович"/>
              </a:rPr>
              <a:t>Трибуц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b="1" dirty="0">
                <a:latin typeface="Arial" pitchFamily="34" charset="0"/>
                <a:cs typeface="Arial" pitchFamily="34" charset="0"/>
                <a:hlinkClick r:id="rId5" action="ppaction://hlinkfile" tooltip="Ладожская военная флотилия"/>
              </a:rPr>
              <a:t>Ладожская военная флотилия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(образована </a:t>
            </a:r>
            <a:r>
              <a:rPr lang="ru-RU" b="1" dirty="0">
                <a:latin typeface="Arial" pitchFamily="34" charset="0"/>
                <a:cs typeface="Arial" pitchFamily="34" charset="0"/>
                <a:hlinkClick r:id="rId6" action="ppaction://hlinkfile" tooltip="25 июня"/>
              </a:rPr>
              <a:t>25 июня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  <a:hlinkClick r:id="rId7" action="ppaction://hlinkfile" tooltip="1941"/>
              </a:rPr>
              <a:t>1941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г., расформирована </a:t>
            </a:r>
            <a:r>
              <a:rPr lang="ru-RU" b="1" dirty="0">
                <a:latin typeface="Arial" pitchFamily="34" charset="0"/>
                <a:cs typeface="Arial" pitchFamily="34" charset="0"/>
                <a:hlinkClick r:id="rId8" action="ppaction://hlinkfile" tooltip="4 ноября"/>
              </a:rPr>
              <a:t>4 ноября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  <a:hlinkClick r:id="rId9" action="ppaction://hlinkfile" tooltip="1944"/>
              </a:rPr>
              <a:t>1944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г.; командующие: Барановский В. П.,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Земляниченко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С. В.,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Трайнин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П. А.,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Боголепов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В. П.,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Хорошхин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Б. В. − в июне-октябре 1941 г.,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Чероков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В. С. − с </a:t>
            </a:r>
            <a:r>
              <a:rPr lang="ru-RU" b="1" dirty="0">
                <a:latin typeface="Arial" pitchFamily="34" charset="0"/>
                <a:cs typeface="Arial" pitchFamily="34" charset="0"/>
                <a:hlinkClick r:id="rId10" action="ppaction://hlinkfile" tooltip="13 октября"/>
              </a:rPr>
              <a:t>13 октября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1941 г.), курсанты военно-морских училищ. Также, на различных этапах битвы за Ленинград создавались Чудская 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Ильменская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военные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флотилии.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606"/>
            <a:ext cx="633670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31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randomBar dir="vert"/>
      </p:transition>
    </mc:Choice>
    <mc:Fallback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55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b="77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692696"/>
            <a:ext cx="3763144" cy="410790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Блокада Ленинграда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 — </a:t>
            </a:r>
            <a:r>
              <a:rPr lang="ru-RU" dirty="0">
                <a:hlinkClick r:id="rId3" tooltip="Военная блокада"/>
              </a:rPr>
              <a:t>военная блокада</a:t>
            </a:r>
            <a:r>
              <a:rPr lang="ru-RU" dirty="0"/>
              <a:t> </a:t>
            </a:r>
            <a:r>
              <a:rPr lang="ru-RU" dirty="0">
                <a:hlinkClick r:id="rId4" tooltip="Германия"/>
              </a:rPr>
              <a:t>немецкими</a:t>
            </a:r>
            <a:r>
              <a:rPr lang="ru-RU" dirty="0"/>
              <a:t>, </a:t>
            </a:r>
            <a:r>
              <a:rPr lang="ru-RU" dirty="0">
                <a:hlinkClick r:id="rId5" tooltip="Финляндия"/>
              </a:rPr>
              <a:t>финскими</a:t>
            </a:r>
            <a:r>
              <a:rPr lang="ru-RU" baseline="30000" dirty="0">
                <a:hlinkClick r:id="rId6"/>
              </a:rPr>
              <a:t>[2]</a:t>
            </a:r>
            <a:r>
              <a:rPr lang="ru-RU" dirty="0"/>
              <a:t> и </a:t>
            </a:r>
            <a:r>
              <a:rPr lang="ru-RU" dirty="0">
                <a:hlinkClick r:id="rId7" tooltip="Испания"/>
              </a:rPr>
              <a:t>испанскими</a:t>
            </a:r>
            <a:r>
              <a:rPr lang="ru-RU" dirty="0"/>
              <a:t> (</a:t>
            </a:r>
            <a:r>
              <a:rPr lang="ru-RU" dirty="0">
                <a:hlinkClick r:id="rId8" tooltip="Голубая дивизия"/>
              </a:rPr>
              <a:t>Голубая дивизия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) войсками во время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9" tooltip="Великая Отечественная война"/>
              </a:rPr>
              <a:t>Великой Отечественной войны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10" tooltip="Ленинград"/>
              </a:rPr>
              <a:t>Ленинграда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(ныне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11" tooltip="Санкт-Петербург"/>
              </a:rPr>
              <a:t>Санкт-Петербург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). Длилась с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12" tooltip="8 сентября"/>
              </a:rPr>
              <a:t>8 сентября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13" tooltip="1941 год"/>
              </a:rPr>
              <a:t>1941 года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по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14" tooltip="27 января"/>
              </a:rPr>
              <a:t>27 января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6" tooltip="1944 год"/>
              </a:rPr>
              <a:t>1944 года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(блокадное кольцо было прорвано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15" tooltip="18 января"/>
              </a:rPr>
              <a:t>18 января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hlinkClick r:id="rId16" tooltip="1943 год"/>
              </a:rPr>
              <a:t>1943 года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) —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872 дня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92696"/>
            <a:ext cx="471328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69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2" y="194052"/>
            <a:ext cx="8686800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5900"/>
            <a:ext cx="607218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79512" y="3573016"/>
            <a:ext cx="8712968" cy="17281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началу блокады в городе имелись лишь недостаточные по объёму запасы продовольствия и топлива. Единственным путём сообщения с блокадным Ленинградом оставалось Ладожское озеро, находящееся в пределах досягаемости артиллерии осаждающих. </a:t>
            </a:r>
            <a:b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Пропускная способность этой транспортной артерии была несоответствующей потребностям города. Начавшийся в городе 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4" action="ppaction://hlinkfile" tooltip="Голод"/>
              </a:rPr>
              <a:t>голод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усугублённый проблемами с отоплением и транспортом, привёл к сотням тысяч смертей среди жителей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wipe/>
      </p:transition>
    </mc:Choice>
    <mc:Fallback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57200"/>
            <a:ext cx="4851648" cy="838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07504" y="116632"/>
            <a:ext cx="3691136" cy="4176464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  <a:hlinkClick r:id="rId3" action="ppaction://hlinkfile" tooltip="Эвакуация"/>
              </a:rPr>
              <a:t>Эвакуации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жителей города на протяжении всей блокады придавалось огромное значение, хотя она была плохо организована и носила хаотический характер. До </a:t>
            </a:r>
            <a:r>
              <a:rPr lang="ru-RU" sz="3500" b="1" dirty="0">
                <a:latin typeface="Arial" pitchFamily="34" charset="0"/>
                <a:cs typeface="Arial" pitchFamily="34" charset="0"/>
                <a:hlinkClick r:id="rId4" action="ppaction://hlinkfile" tooltip="Вторжение в СССР"/>
              </a:rPr>
              <a:t>германского нападения на СССР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 никаких заранее разработанных планов эвакуации населения Ленинграда не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существовало.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Возможность достижения немцами города считалась минимальной, соседняя же Финляндия не рассматривалась как серьёзный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противник,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способный самостоятельно взять город. Тем не менее, первые </a:t>
            </a:r>
            <a:r>
              <a:rPr lang="ru-RU" sz="3500" b="1" dirty="0">
                <a:latin typeface="Arial" pitchFamily="34" charset="0"/>
                <a:cs typeface="Arial" pitchFamily="34" charset="0"/>
                <a:hlinkClick r:id="rId5" action="ppaction://hlinkfile" tooltip="Поезд"/>
              </a:rPr>
              <a:t>поезда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 с эвакуированными людьми покинули Ленинград уже </a:t>
            </a:r>
            <a:r>
              <a:rPr lang="ru-RU" sz="3500" b="1" dirty="0">
                <a:latin typeface="Arial" pitchFamily="34" charset="0"/>
                <a:cs typeface="Arial" pitchFamily="34" charset="0"/>
                <a:hlinkClick r:id="rId6" action="ppaction://hlinkfile" tooltip="29 июня"/>
              </a:rPr>
              <a:t>29 июня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, через неделю после начала войны</a:t>
            </a:r>
            <a:r>
              <a:rPr lang="ru-RU" dirty="0"/>
              <a:t>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40768"/>
            <a:ext cx="48245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51648" cy="838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571206" y="332656"/>
            <a:ext cx="4443978" cy="3292475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51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Первая волна эвакуации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atin typeface="Arial" pitchFamily="34" charset="0"/>
                <a:cs typeface="Arial" pitchFamily="34" charset="0"/>
              </a:rPr>
              <a:t>                                                                                Самый первый этап эвакуации                                                                             продолжался с 29 июня по 27 августа, когда части вермахта захватили </a:t>
            </a:r>
            <a:r>
              <a:rPr lang="ru-RU" sz="3600" b="1" dirty="0">
                <a:latin typeface="Arial" pitchFamily="34" charset="0"/>
                <a:cs typeface="Arial" pitchFamily="34" charset="0"/>
                <a:hlinkClick r:id="rId3" action="ppaction://hlinkfile" tooltip="Железная дорога"/>
              </a:rPr>
              <a:t>железную дорогу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, связывающую </a:t>
            </a:r>
            <a:r>
              <a:rPr lang="ru-RU" sz="3600" b="1" dirty="0">
                <a:latin typeface="Arial" pitchFamily="34" charset="0"/>
                <a:cs typeface="Arial" pitchFamily="34" charset="0"/>
                <a:hlinkClick r:id="rId4" action="ppaction://hlinkfile" tooltip="Ленинград"/>
              </a:rPr>
              <a:t>Ленинград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с лежащими к востоку от него областями. Этот период характеризовался двумя особенностями:</a:t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atin typeface="Arial" pitchFamily="34" charset="0"/>
                <a:cs typeface="Arial" pitchFamily="34" charset="0"/>
              </a:rPr>
              <a:t>Нежеланием жителей уезжать из города; </a:t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latin typeface="Arial" pitchFamily="34" charset="0"/>
                <a:cs typeface="Arial" pitchFamily="34" charset="0"/>
              </a:rPr>
              <a:t>Много детей из Ленинграда было эвакуировано в районы Ленинградской области.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" y="332656"/>
            <a:ext cx="4164013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74937" y="3625131"/>
            <a:ext cx="8711178" cy="1784280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Вторая волна </a:t>
            </a:r>
            <a:r>
              <a:rPr lang="ru-RU" sz="9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эвакуации:  </a:t>
            </a: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эвакуация </a:t>
            </a:r>
            <a:r>
              <a:rPr lang="ru-RU" sz="5400" b="1" dirty="0">
                <a:latin typeface="Arial" pitchFamily="34" charset="0"/>
                <a:cs typeface="Arial" pitchFamily="34" charset="0"/>
              </a:rPr>
              <a:t>через Ладожское озеро водным транспортом до Новой Ладоги, а затем до ст. Волхов автотранспортом; </a:t>
            </a:r>
            <a:br>
              <a:rPr lang="ru-RU" sz="5400" b="1" dirty="0">
                <a:latin typeface="Arial" pitchFamily="34" charset="0"/>
                <a:cs typeface="Arial" pitchFamily="34" charset="0"/>
              </a:rPr>
            </a:br>
            <a:r>
              <a:rPr lang="ru-RU" sz="5400" b="1" dirty="0">
                <a:latin typeface="Arial" pitchFamily="34" charset="0"/>
                <a:cs typeface="Arial" pitchFamily="34" charset="0"/>
              </a:rPr>
              <a:t>эвакуация авиацией; </a:t>
            </a: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эвакуация </a:t>
            </a:r>
            <a:r>
              <a:rPr lang="ru-RU" sz="5400" b="1" dirty="0">
                <a:latin typeface="Arial" pitchFamily="34" charset="0"/>
                <a:cs typeface="Arial" pitchFamily="34" charset="0"/>
              </a:rPr>
              <a:t>по ледовой дороге через Ладожское озеро. </a:t>
            </a:r>
            <a:br>
              <a:rPr lang="ru-RU" sz="5400" b="1" dirty="0">
                <a:latin typeface="Arial" pitchFamily="34" charset="0"/>
                <a:cs typeface="Arial" pitchFamily="34" charset="0"/>
              </a:rPr>
            </a:br>
            <a:r>
              <a:rPr lang="ru-RU" sz="5400" b="1" dirty="0">
                <a:latin typeface="Arial" pitchFamily="34" charset="0"/>
                <a:cs typeface="Arial" pitchFamily="34" charset="0"/>
              </a:rPr>
              <a:t>За этот период водным транспортом было вывезено 33479 чел (из них 14854 чел — не ленинградского населения), авиацией — 35114 (из них 16956 не ленинградского населения), походным порядком через Ладожское озеро и неорганизованным автотранспортом с конца декабря 1941 и до 22.1.1942 — 36118 чел (население не из Ленинграда), с 22.1.1942 по 15.4.1942 по </a:t>
            </a:r>
            <a:r>
              <a:rPr lang="ru-RU" sz="5400" b="1" dirty="0">
                <a:latin typeface="Arial" pitchFamily="34" charset="0"/>
                <a:cs typeface="Arial" pitchFamily="34" charset="0"/>
                <a:hlinkClick r:id="rId6" action="ppaction://hlinkfile" tooltip="Дорога жизни"/>
              </a:rPr>
              <a:t>«Дороге жизни»</a:t>
            </a:r>
            <a:r>
              <a:rPr lang="ru-RU" sz="5400" b="1" dirty="0">
                <a:latin typeface="Arial" pitchFamily="34" charset="0"/>
                <a:cs typeface="Arial" pitchFamily="34" charset="0"/>
              </a:rPr>
              <a:t> — 554186 человек</a:t>
            </a: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:diamond/>
      </p:transition>
    </mc:Choice>
    <mc:Fallback>
      <p:transition spd="slow" advClick="0" advTm="15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228600" y="3789040"/>
            <a:ext cx="8686800" cy="1931045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Третья </a:t>
            </a:r>
            <a:r>
              <a:rPr lang="ru-RU" sz="9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волна </a:t>
            </a:r>
            <a:r>
              <a:rPr lang="ru-RU" sz="9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эвакуации:</a:t>
            </a:r>
            <a:r>
              <a:rPr lang="ru-RU" sz="54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5400" b="1" dirty="0">
                <a:latin typeface="Arial" pitchFamily="34" charset="0"/>
                <a:cs typeface="Arial" pitchFamily="34" charset="0"/>
              </a:rPr>
            </a:br>
            <a:r>
              <a:rPr lang="ru-RU" sz="5400" b="1" dirty="0">
                <a:latin typeface="Arial" pitchFamily="34" charset="0"/>
                <a:cs typeface="Arial" pitchFamily="34" charset="0"/>
              </a:rPr>
              <a:t>С мая по октябрь </a:t>
            </a:r>
            <a:r>
              <a:rPr lang="ru-RU" sz="5400" b="1" dirty="0">
                <a:latin typeface="Arial" pitchFamily="34" charset="0"/>
                <a:cs typeface="Arial" pitchFamily="34" charset="0"/>
                <a:hlinkClick r:id="rId3" action="ppaction://hlinkfile" tooltip="1942"/>
              </a:rPr>
              <a:t>1942</a:t>
            </a:r>
            <a:r>
              <a:rPr lang="ru-RU" sz="5400" b="1" dirty="0">
                <a:latin typeface="Arial" pitchFamily="34" charset="0"/>
                <a:cs typeface="Arial" pitchFamily="34" charset="0"/>
              </a:rPr>
              <a:t> г. вывезли 403 тысячи человек. Всего же за период блокады из города были эвакуированы 1,3 млн человек. К октябрю </a:t>
            </a:r>
            <a:r>
              <a:rPr lang="ru-RU" sz="5400" b="1" dirty="0">
                <a:latin typeface="Arial" pitchFamily="34" charset="0"/>
                <a:cs typeface="Arial" pitchFamily="34" charset="0"/>
                <a:hlinkClick r:id="rId3" action="ppaction://hlinkfile" tooltip="1942"/>
              </a:rPr>
              <a:t>1942</a:t>
            </a:r>
            <a:r>
              <a:rPr lang="ru-RU" sz="5400" b="1" dirty="0">
                <a:latin typeface="Arial" pitchFamily="34" charset="0"/>
                <a:cs typeface="Arial" pitchFamily="34" charset="0"/>
              </a:rPr>
              <a:t> г. эвакуация всех людей, которых власти считали нужным вывезти, была завершена</a:t>
            </a:r>
            <a:br>
              <a:rPr lang="ru-RU" sz="5400" b="1" dirty="0"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6454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75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split/>
      </p:transition>
    </mc:Choice>
    <mc:Fallback>
      <p:transition spd="slow" advClick="0" advTm="10000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4788024" y="332656"/>
            <a:ext cx="4203576" cy="5040561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Система оповещения жителей. Метроном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Ещё в первые месяцы блокады на улицах Ленинграда было установлено 1500 </a:t>
            </a:r>
            <a:r>
              <a:rPr lang="ru-RU" b="1" dirty="0">
                <a:latin typeface="Arial" pitchFamily="34" charset="0"/>
                <a:cs typeface="Arial" pitchFamily="34" charset="0"/>
                <a:hlinkClick r:id="rId3" action="ppaction://hlinkfile" tooltip="Громкоговоритель"/>
              </a:rPr>
              <a:t>громкоговорителей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Радиосеть несла информацию для населения о налетах и воздушной тревоге. Знаменитый </a:t>
            </a:r>
            <a:r>
              <a:rPr lang="ru-RU" b="1" dirty="0">
                <a:latin typeface="Arial" pitchFamily="34" charset="0"/>
                <a:cs typeface="Arial" pitchFamily="34" charset="0"/>
                <a:hlinkClick r:id="rId4" action="ppaction://hlinkfile" tooltip="Метроном"/>
              </a:rPr>
              <a:t>метроном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вошедший в историю блокады Ленинграда как культурный памятник сопротивления населения, транслировался во время налетов именно через эту сеть. Быстрый ритм означал воздушную тревогу, медленный ритм — отбой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323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64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strips dir="ru"/>
      </p:transition>
    </mc:Choice>
    <mc:Fallback>
      <p:transition spd="slow" advClick="0" advTm="10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107504" y="3717033"/>
            <a:ext cx="8884096" cy="1872207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Нормы отпуска товаров по продовольственным карточкам, введённым в городе ещё в июле, ввиду блокады города снижались</a:t>
            </a:r>
            <a:r>
              <a:rPr lang="ru-RU" b="1" dirty="0" smtClean="0">
                <a:solidFill>
                  <a:schemeClr val="tx1">
                    <a:lumMod val="95000"/>
                  </a:schemeClr>
                </a:solidFill>
              </a:rPr>
              <a:t>, и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оказались минимальны с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hlinkClick r:id="rId3" action="ppaction://hlinkfile" tooltip="20 ноября"/>
              </a:rPr>
              <a:t>20 ноября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 по 25 декабря 1941 года . Размер продовольственного пайка составлял:</a:t>
            </a:r>
            <a:br>
              <a:rPr lang="ru-RU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Рабочим — 250 грамм хлеба в сутки </a:t>
            </a:r>
            <a:br>
              <a:rPr lang="ru-RU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Служащим, иждивенцам и детям до 12 лет — по 125 грамм </a:t>
            </a:r>
            <a:br>
              <a:rPr lang="ru-RU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Личному составу военизированной охраны, пожарных команд, истребительных отрядов, ремесленных училищ и школ ФЗО, находившемуся на котловом довольствии — 300 грамм </a:t>
            </a:r>
            <a:br>
              <a:rPr lang="ru-RU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</a:schemeClr>
                </a:solidFill>
              </a:rPr>
              <a:t>Войскам первой линии — 500 грамм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56" y="0"/>
            <a:ext cx="331236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64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2"/>
          <p:cNvSpPr txBox="1">
            <a:spLocks noGrp="1"/>
          </p:cNvSpPr>
          <p:nvPr>
            <p:ph idx="1"/>
          </p:nvPr>
        </p:nvSpPr>
        <p:spPr>
          <a:xfrm>
            <a:off x="304800" y="3573017"/>
            <a:ext cx="8686800" cy="216024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>
                <a:latin typeface="Arial" pitchFamily="34" charset="0"/>
                <a:cs typeface="Arial" pitchFamily="34" charset="0"/>
                <a:hlinkClick r:id="rId3" action="ppaction://hlinkfile" tooltip="Дорога жизни"/>
              </a:rPr>
              <a:t>Дорога жизни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 — название ледовой дороги через </a:t>
            </a:r>
            <a:r>
              <a:rPr lang="ru-RU" b="1" dirty="0">
                <a:latin typeface="Arial" pitchFamily="34" charset="0"/>
                <a:cs typeface="Arial" pitchFamily="34" charset="0"/>
                <a:hlinkClick r:id="rId4" action="ppaction://hlinkfile" tooltip="Ладога"/>
              </a:rPr>
              <a:t>Ладогу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зимой </a:t>
            </a:r>
            <a:r>
              <a:rPr lang="ru-RU" b="1" dirty="0">
                <a:latin typeface="Arial" pitchFamily="34" charset="0"/>
                <a:cs typeface="Arial" pitchFamily="34" charset="0"/>
                <a:hlinkClick r:id="rId5" action="ppaction://hlinkfile" tooltip="1941"/>
              </a:rPr>
              <a:t>1941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−</a:t>
            </a:r>
            <a:r>
              <a:rPr lang="ru-RU" b="1" dirty="0">
                <a:latin typeface="Arial" pitchFamily="34" charset="0"/>
                <a:cs typeface="Arial" pitchFamily="34" charset="0"/>
                <a:hlinkClick r:id="rId6" action="ppaction://hlinkfile" tooltip="1943"/>
              </a:rPr>
              <a:t>1943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гг., после достижения толщины льда, допускающей транспортировку грузов любого веса. Дорога жизни фактически была единственным средством сообщения Ленинграда с Большой землёй.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4096"/>
            <a:ext cx="619268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44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plus/>
      </p:transition>
    </mc:Choice>
    <mc:Fallback>
      <p:transition spd="slow" advClick="0" advTm="10000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1813</TotalTime>
  <Words>330</Words>
  <Application>Microsoft Office PowerPoint</Application>
  <PresentationFormat>Экран (4:3)</PresentationFormat>
  <Paragraphs>15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«минувших дней живая память» (Ко дню снятия блокады Ленинграда)                  Гривенская сельская библиотека 2021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дневника Тани савичевой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Славься, Россия!</dc:title>
  <dc:creator>Tanyha</dc:creator>
  <cp:lastModifiedBy>Библиотека</cp:lastModifiedBy>
  <cp:revision>204</cp:revision>
  <dcterms:created xsi:type="dcterms:W3CDTF">2012-04-03T19:36:26Z</dcterms:created>
  <dcterms:modified xsi:type="dcterms:W3CDTF">2021-01-25T12:18:25Z</dcterms:modified>
</cp:coreProperties>
</file>