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310" r:id="rId3"/>
    <p:sldId id="257" r:id="rId4"/>
    <p:sldId id="259" r:id="rId5"/>
    <p:sldId id="345" r:id="rId6"/>
    <p:sldId id="292" r:id="rId7"/>
    <p:sldId id="293" r:id="rId8"/>
    <p:sldId id="294" r:id="rId9"/>
    <p:sldId id="295" r:id="rId10"/>
    <p:sldId id="346" r:id="rId11"/>
    <p:sldId id="265" r:id="rId12"/>
    <p:sldId id="262" r:id="rId13"/>
    <p:sldId id="263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31" r:id="rId22"/>
    <p:sldId id="332" r:id="rId23"/>
    <p:sldId id="350" r:id="rId24"/>
    <p:sldId id="266" r:id="rId25"/>
    <p:sldId id="351" r:id="rId26"/>
    <p:sldId id="267" r:id="rId27"/>
    <p:sldId id="268" r:id="rId28"/>
    <p:sldId id="271" r:id="rId29"/>
    <p:sldId id="272" r:id="rId30"/>
    <p:sldId id="278" r:id="rId31"/>
    <p:sldId id="270" r:id="rId32"/>
    <p:sldId id="277" r:id="rId33"/>
    <p:sldId id="274" r:id="rId34"/>
    <p:sldId id="276" r:id="rId35"/>
    <p:sldId id="318" r:id="rId36"/>
    <p:sldId id="319" r:id="rId37"/>
    <p:sldId id="320" r:id="rId38"/>
    <p:sldId id="347" r:id="rId39"/>
    <p:sldId id="301" r:id="rId40"/>
    <p:sldId id="302" r:id="rId41"/>
    <p:sldId id="333" r:id="rId42"/>
    <p:sldId id="334" r:id="rId43"/>
    <p:sldId id="284" r:id="rId44"/>
    <p:sldId id="291" r:id="rId45"/>
    <p:sldId id="289" r:id="rId46"/>
    <p:sldId id="348" r:id="rId47"/>
    <p:sldId id="340" r:id="rId48"/>
    <p:sldId id="361" r:id="rId49"/>
    <p:sldId id="342" r:id="rId50"/>
    <p:sldId id="306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7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AA89D-18F8-4F14-88FC-70E0DFE98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C18C5-C101-4FF5-8FF9-AC292EAC6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A9B62-0CD1-4214-8753-132A6C910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26A1B-FAA9-4826-AD31-8064A723B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A6CAC-6935-4A79-8580-AEFDE5A52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54BF9-64D6-478E-B174-3FA97980B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66C80-B187-47EA-94EC-714F07EBC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2D65E-DB04-4D44-9D9A-6A4A2B2AC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C6580-A2A8-4BA2-A765-4478B3920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8837-BFA1-4650-92FA-9EEC76025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BE610-0C09-42D2-AD90-D5053135B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19CCF-B678-4B59-8043-A134C4901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7EB87-B6FC-44EC-BD72-4C64EF5A8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AB8B9-E979-4CB9-8738-7406B9F96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6010-0A9D-4706-87C8-3A8555411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7EEFE-5350-4A3C-8305-0AFF82354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1A0B1-EC87-4255-95F9-28CD51D70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424519E-6646-4C48-A8D8-E810540ED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wiki/&#208;&#146;&#208;&#163;&#208;&#151;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articles/200706emo_black_and_rose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0%D1%80%D0%B3%D0%B8%D0%BD%D0%B0%D0%BB" TargetMode="External"/><Relationship Id="rId2" Type="http://schemas.openxmlformats.org/officeDocument/2006/relationships/hyperlink" Target="http://ru.wikipedia.org/wiki/%D0%93%D0%BE%D0%BF%D0%BD%D0%B8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0%D1%80%D0%B3%D0%B8%D0%BD%D0%B0%D0%BB" TargetMode="External"/><Relationship Id="rId2" Type="http://schemas.openxmlformats.org/officeDocument/2006/relationships/hyperlink" Target="http://ru.wikipedia.org/wiki/%D0%A3%D0%B3%D0%BE%D0%BB%D0%BE%D0%B2%D0%BD%D1%8B%D0%B9_%D0%B6%D0%B0%D1%80%D0%B3%D0%BE%D0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C%D0%BE%D0%B1%D0%B8%D0%BB%D1%8C%D0%BD%D1%8B%D0%B9_%D1%82%D0%B5%D0%BB%D0%B5%D1%84%D0%BE%D0%BD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>Молодежные субкультуры </a:t>
            </a:r>
            <a:br>
              <a:rPr lang="ru-RU" sz="5400" smtClean="0"/>
            </a:br>
            <a:r>
              <a:rPr lang="ru-RU" sz="2000" smtClean="0"/>
              <a:t>Неформальные объединения</a:t>
            </a:r>
          </a:p>
        </p:txBody>
      </p:sp>
      <p:pic>
        <p:nvPicPr>
          <p:cNvPr id="3075" name="Picture 6" descr="молодь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679700"/>
            <a:ext cx="4895850" cy="383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352925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5400" dirty="0" smtClean="0">
                <a:effectLst/>
              </a:rPr>
              <a:t>Асоциальные неформальные молодежные объединения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Будущее мажора безоблачно и не вызывает никаких тревог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258888" y="1989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356100" y="2076450"/>
          <a:ext cx="4351338" cy="3008313"/>
        </p:xfrm>
        <a:graphic>
          <a:graphicData uri="http://schemas.openxmlformats.org/presentationml/2006/ole">
            <p:oleObj spid="_x0000_s16388" name="Фотография Photo Editor" r:id="rId3" imgW="6190476" imgH="4390476" progId="">
              <p:embed/>
            </p:oleObj>
          </a:graphicData>
        </a:graphic>
      </p:graphicFrame>
      <p:pic>
        <p:nvPicPr>
          <p:cNvPr id="16389" name="Picture 8" descr="C:\Users\Natalia\Pictures\boy-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76700"/>
            <a:ext cx="41767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«Мажор»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«Мажор» Мажор не интересуется обычными бытовыми проблемами, поскольку все такие проблемы для него решены родителями. Он не испытывает недостатка в карманных деньгах. Он носит дефицитную одежду и обувь, может ездить на собственном (обычно новом, реже - на принадлежащем кому-то из </a:t>
            </a:r>
            <a:r>
              <a:rPr lang="ru-RU" sz="2400" dirty="0" smtClean="0">
                <a:latin typeface="Times New Roman" pitchFamily="18" charset="0"/>
              </a:rPr>
              <a:t>родителей) автомобиле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В среде мажоров котируется положение родителей в обществе и связанные с ним перспективы собственной жизни и карьеры. Однако, ценится и высокий уровень успеваемости в школе и вузе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Они попадают в скандальную хронику, когда выставляют напоказ свои бриллианты ,устраивать гонки на Феррари по дорогам Европы. Они берут пример с детей арабских шейхов, но предпочитают учиться в Лондоне и вкладывать деньги в Россию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Будущее «мажора»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В среде мажоров котируется положение родителей в обществе и связанные с ним перспективы собственной жизни и карьеры. Однако, ценится и высокий уровень успеваемости в школе и ВУЗе. Отношение к сверстникам из «простых» семей — покровительственное, снисходительное или презрительное, хотя чаще — равнодушное.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Будущее мажора безоблачно и не вызывает никаких тревог. Он не пойдёт в армию (если только родители — не военные и его самого не хотят сделать высокопоставленным военным), либо будет служить в тепличных условиях. Благодаря родственным связям, он будет «по блату» устроен в </a:t>
            </a:r>
            <a:r>
              <a:rPr lang="ru-RU" sz="2400" dirty="0" smtClean="0">
                <a:hlinkClick r:id="rId2" action="ppaction://hlinkfile" tooltip="ВУЗ"/>
              </a:rPr>
              <a:t>ВУЗ</a:t>
            </a:r>
            <a:r>
              <a:rPr lang="ru-RU" sz="2400" dirty="0" smtClean="0"/>
              <a:t>, уровень которого определяется уровнем власти и связями родителей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5400" smtClean="0">
                <a:effectLst/>
              </a:rPr>
              <a:t>Панки</a:t>
            </a:r>
          </a:p>
        </p:txBody>
      </p:sp>
      <p:pic>
        <p:nvPicPr>
          <p:cNvPr id="22531" name="Picture 6" descr="панк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268413"/>
            <a:ext cx="4291012" cy="55895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Панки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 Панк появился в США в 1964 году, где под влиянием </a:t>
            </a:r>
            <a:r>
              <a:rPr lang="ru-RU" dirty="0" err="1" smtClean="0">
                <a:effectLst/>
              </a:rPr>
              <a:t>Beatles</a:t>
            </a:r>
            <a:r>
              <a:rPr lang="ru-RU" dirty="0" smtClean="0">
                <a:effectLst/>
              </a:rPr>
              <a:t> и </a:t>
            </a:r>
            <a:r>
              <a:rPr lang="ru-RU" dirty="0" err="1" smtClean="0">
                <a:effectLst/>
              </a:rPr>
              <a:t>Rolling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Stones</a:t>
            </a:r>
            <a:r>
              <a:rPr lang="ru-RU" dirty="0" smtClean="0">
                <a:effectLst/>
              </a:rPr>
              <a:t> , возраст преимущественно 18 – 22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ffectLst/>
              </a:rPr>
              <a:t>Панки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err="1" smtClean="0">
                <a:effectLst/>
              </a:rPr>
              <a:t>Панковское</a:t>
            </a:r>
            <a:r>
              <a:rPr lang="ru-RU" dirty="0" smtClean="0">
                <a:effectLst/>
              </a:rPr>
              <a:t> движение возникло в середине прошлого века в США и позже охватило Европу. Это было реакцией молодежи как «потерянного поколения» на нелегкие условия жизни и невозможность полной реализации духовных сил. Очень быстро оно превратилось в форму протеста, подходящего для различных столкновений на любой почве: идеологической, социальной, культурной, музыкальной.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ffectLst/>
              </a:rPr>
              <a:t>Панки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effectLst/>
              </a:rPr>
              <a:t>Различают: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effectLst/>
              </a:rPr>
              <a:t>Движение фанатов </a:t>
            </a:r>
            <a:r>
              <a:rPr lang="ru-RU" sz="2800" dirty="0" err="1" smtClean="0">
                <a:effectLst/>
              </a:rPr>
              <a:t>панк-рока</a:t>
            </a:r>
            <a:r>
              <a:rPr lang="ru-RU" sz="2800" dirty="0" smtClean="0">
                <a:effectLst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effectLst/>
              </a:rPr>
              <a:t>Классический английский панк (очень малочисленное движение).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effectLst/>
              </a:rPr>
              <a:t>Движение подросткового </a:t>
            </a:r>
            <a:r>
              <a:rPr lang="ru-RU" sz="2800" dirty="0" err="1" smtClean="0">
                <a:effectLst/>
              </a:rPr>
              <a:t>аундеграундского</a:t>
            </a:r>
            <a:r>
              <a:rPr lang="ru-RU" sz="2800" dirty="0" smtClean="0">
                <a:effectLst/>
              </a:rPr>
              <a:t> панка, так называемые уличные панки. Является наиболее распространенной разновидностью. Существует также четкое деление по интересу к каким-либо конкретным музыкальным группам. Например, самостоятельным крылом </a:t>
            </a:r>
            <a:r>
              <a:rPr lang="ru-RU" sz="2800" dirty="0" err="1" smtClean="0">
                <a:effectLst/>
              </a:rPr>
              <a:t>панковского</a:t>
            </a:r>
            <a:r>
              <a:rPr lang="ru-RU" sz="2800" dirty="0" smtClean="0">
                <a:effectLst/>
              </a:rPr>
              <a:t> движения являются «ГРАНЖЕРЫ» («</a:t>
            </a:r>
            <a:r>
              <a:rPr lang="ru-RU" sz="2800" dirty="0" err="1" smtClean="0">
                <a:effectLst/>
              </a:rPr>
              <a:t>гранж</a:t>
            </a:r>
            <a:r>
              <a:rPr lang="ru-RU" sz="2800" dirty="0" smtClean="0">
                <a:effectLst/>
              </a:rPr>
              <a:t>») – поклонники группы «Нирвана».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Панки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Лозунг – «</a:t>
            </a:r>
            <a:r>
              <a:rPr lang="en-US" sz="4000" smtClean="0">
                <a:effectLst/>
              </a:rPr>
              <a:t>Punks not dead</a:t>
            </a:r>
            <a:r>
              <a:rPr lang="ru-RU" sz="4000" smtClean="0">
                <a:effectLst/>
              </a:rPr>
              <a:t>» </a:t>
            </a:r>
          </a:p>
          <a:p>
            <a:pPr>
              <a:buFont typeface="Wingdings" pitchFamily="2" charset="2"/>
              <a:buNone/>
            </a:pPr>
            <a:r>
              <a:rPr lang="ru-RU" sz="4000" smtClean="0">
                <a:effectLst/>
              </a:rPr>
              <a:t>(в переводе «панки не умерли»).</a:t>
            </a:r>
          </a:p>
        </p:txBody>
      </p:sp>
      <p:pic>
        <p:nvPicPr>
          <p:cNvPr id="26628" name="Picture 4" descr="C:\Users\Natalia\Pictures\istorija_subkultury_pankov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119438"/>
            <a:ext cx="22987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dirty="0" smtClean="0">
                <a:effectLst/>
              </a:rPr>
              <a:t>Панки. Символика и атрибутика.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dirty="0" smtClean="0">
                <a:effectLst/>
              </a:rPr>
              <a:t>Ирокез – традиционный тип </a:t>
            </a:r>
            <a:r>
              <a:rPr lang="ru-RU" dirty="0" err="1" smtClean="0">
                <a:effectLst/>
              </a:rPr>
              <a:t>панковской</a:t>
            </a:r>
            <a:r>
              <a:rPr lang="ru-RU" dirty="0" smtClean="0">
                <a:effectLst/>
              </a:rPr>
              <a:t> прически. Представляет собой гребень из волос или полоску в форме плавника на выбритой голове. Может иметь различные размер, форму и цвета. Иногда встречается «</a:t>
            </a:r>
            <a:r>
              <a:rPr lang="ru-RU" dirty="0" err="1" smtClean="0">
                <a:effectLst/>
              </a:rPr>
              <a:t>аитиирокез</a:t>
            </a:r>
            <a:r>
              <a:rPr lang="ru-RU" dirty="0" smtClean="0">
                <a:effectLst/>
              </a:rPr>
              <a:t>» - выбривается только полоска в том месте, где обычно бывает ирокез.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5400" smtClean="0">
                <a:effectLst/>
              </a:rPr>
              <a:t>Молодежная субкультура, что это?</a:t>
            </a:r>
          </a:p>
        </p:txBody>
      </p:sp>
      <p:pic>
        <p:nvPicPr>
          <p:cNvPr id="4099" name="Picture 14" descr="106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28775"/>
            <a:ext cx="2370138" cy="2952750"/>
          </a:xfrm>
        </p:spPr>
      </p:pic>
      <p:pic>
        <p:nvPicPr>
          <p:cNvPr id="410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827213"/>
            <a:ext cx="4872038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Панки. Символика и атрибутика.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   </a:t>
            </a:r>
            <a:r>
              <a:rPr lang="ru-RU" sz="2000" dirty="0" smtClean="0">
                <a:effectLst/>
              </a:rPr>
              <a:t>Одежда панков обращает на себя внимание большим количеством сопутствующих атрибутов: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Ш"/>
              <a:defRPr/>
            </a:pPr>
            <a:r>
              <a:rPr lang="ru-RU" sz="2000" dirty="0" smtClean="0">
                <a:effectLst/>
              </a:rPr>
              <a:t>Жилеты (кожаные или джинсовые);</a:t>
            </a:r>
          </a:p>
          <a:p>
            <a:pPr>
              <a:lnSpc>
                <a:spcPct val="90000"/>
              </a:lnSpc>
              <a:buFont typeface="Wingdings" pitchFamily="2" charset="2"/>
              <a:buChar char="Ш"/>
              <a:defRPr/>
            </a:pPr>
            <a:r>
              <a:rPr lang="ru-RU" sz="2000" dirty="0" smtClean="0">
                <a:effectLst/>
              </a:rPr>
              <a:t>Джинсы, часто с надписями, сделанными обычной шариковой ручкой или маркером;</a:t>
            </a:r>
          </a:p>
          <a:p>
            <a:pPr>
              <a:lnSpc>
                <a:spcPct val="90000"/>
              </a:lnSpc>
              <a:buFont typeface="Wingdings" pitchFamily="2" charset="2"/>
              <a:buChar char="Ш"/>
              <a:defRPr/>
            </a:pPr>
            <a:r>
              <a:rPr lang="ru-RU" sz="2000" dirty="0" smtClean="0">
                <a:effectLst/>
              </a:rPr>
              <a:t>Короткие кожаные куртки – «косухи», сильной степени заношенности;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Ш"/>
              <a:defRPr/>
            </a:pPr>
            <a:r>
              <a:rPr lang="ru-RU" sz="2000" dirty="0" smtClean="0">
                <a:effectLst/>
              </a:rPr>
              <a:t>Одежда обильно усеяна заклепками, значками, булавками, нашивками (колечки от крышек пивных банок), символика музыкальных групп;</a:t>
            </a:r>
          </a:p>
          <a:p>
            <a:pPr>
              <a:lnSpc>
                <a:spcPct val="90000"/>
              </a:lnSpc>
              <a:buFont typeface="Wingdings" pitchFamily="2" charset="2"/>
              <a:buChar char="Ш"/>
              <a:defRPr/>
            </a:pPr>
            <a:r>
              <a:rPr lang="ru-RU" sz="2000" dirty="0" smtClean="0">
                <a:effectLst/>
              </a:rPr>
              <a:t>Распространены «</a:t>
            </a:r>
            <a:r>
              <a:rPr lang="ru-RU" sz="2000" dirty="0" err="1" smtClean="0">
                <a:effectLst/>
              </a:rPr>
              <a:t>хакинги</a:t>
            </a:r>
            <a:r>
              <a:rPr lang="ru-RU" sz="2000" dirty="0" smtClean="0">
                <a:effectLst/>
              </a:rPr>
              <a:t>» - высокие ботинки военного типа;</a:t>
            </a:r>
          </a:p>
          <a:p>
            <a:pPr>
              <a:lnSpc>
                <a:spcPct val="90000"/>
              </a:lnSpc>
              <a:buFont typeface="Wingdings" pitchFamily="2" charset="2"/>
              <a:buChar char="Ш"/>
              <a:defRPr/>
            </a:pPr>
            <a:r>
              <a:rPr lang="ru-RU" sz="2000" dirty="0" smtClean="0">
                <a:effectLst/>
              </a:rPr>
              <a:t>Проколотые уши (кольца, французские булавки в большом количестве);</a:t>
            </a:r>
          </a:p>
          <a:p>
            <a:pPr>
              <a:lnSpc>
                <a:spcPct val="90000"/>
              </a:lnSpc>
              <a:buFont typeface="Wingdings" pitchFamily="2" charset="2"/>
              <a:buChar char="Ш"/>
              <a:defRPr/>
            </a:pPr>
            <a:r>
              <a:rPr lang="ru-RU" sz="2000" dirty="0" smtClean="0">
                <a:effectLst/>
              </a:rPr>
              <a:t>Иногда встречаются кожаные «ошейники».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>
              <a:effectLst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>
              <a:effectLst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ru-RU" sz="2400" dirty="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>
              <a:effectLst/>
            </a:endParaRPr>
          </a:p>
          <a:p>
            <a:pPr>
              <a:lnSpc>
                <a:spcPct val="90000"/>
              </a:lnSpc>
              <a:defRPr/>
            </a:pPr>
            <a:endParaRPr lang="ru-RU" sz="2400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5400" smtClean="0">
                <a:effectLst/>
                <a:latin typeface="Century Schoolbook" pitchFamily="18" charset="0"/>
              </a:rPr>
              <a:t>Хиппи</a:t>
            </a:r>
          </a:p>
        </p:txBody>
      </p:sp>
      <p:pic>
        <p:nvPicPr>
          <p:cNvPr id="33795" name="Picture 7" descr="Тайная миссия хипп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700213"/>
            <a:ext cx="3311525" cy="3673475"/>
          </a:xfrm>
        </p:spPr>
      </p:pic>
      <p:sp>
        <p:nvSpPr>
          <p:cNvPr id="33796" name="Прямоугольник 1"/>
          <p:cNvSpPr>
            <a:spLocks noChangeArrowheads="1"/>
          </p:cNvSpPr>
          <p:nvPr/>
        </p:nvSpPr>
        <p:spPr bwMode="auto">
          <a:xfrm>
            <a:off x="179388" y="5030788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У хиппи за все время сложились настоящие традиции. И, наверное, самая грандиозная из них – “Собрание Радуги</a:t>
            </a:r>
            <a:r>
              <a:rPr lang="ru-RU"/>
              <a:t>”</a:t>
            </a:r>
          </a:p>
        </p:txBody>
      </p:sp>
      <p:pic>
        <p:nvPicPr>
          <p:cNvPr id="33797" name="Picture 8" descr="C:\Users\Natalia\Pictures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1571612"/>
            <a:ext cx="2160588" cy="24542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5400" smtClean="0">
                <a:effectLst/>
                <a:latin typeface="Century Schoolbook" pitchFamily="18" charset="0"/>
              </a:rPr>
              <a:t>Хиппи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effectLst/>
              </a:rPr>
              <a:t>Хиппи (от англ. </a:t>
            </a:r>
            <a:r>
              <a:rPr lang="ru-RU" sz="2800" dirty="0" err="1" smtClean="0">
                <a:effectLst/>
              </a:rPr>
              <a:t>hippy</a:t>
            </a:r>
            <a:r>
              <a:rPr lang="ru-RU" sz="2800" dirty="0" smtClean="0">
                <a:effectLst/>
              </a:rPr>
              <a:t> или </a:t>
            </a:r>
            <a:r>
              <a:rPr lang="ru-RU" sz="2800" dirty="0" err="1" smtClean="0">
                <a:effectLst/>
              </a:rPr>
              <a:t>hippie</a:t>
            </a:r>
            <a:r>
              <a:rPr lang="ru-RU" sz="2800" dirty="0" smtClean="0">
                <a:effectLst/>
              </a:rPr>
              <a:t>; от разг. </a:t>
            </a:r>
            <a:r>
              <a:rPr lang="ru-RU" sz="2800" dirty="0" err="1" smtClean="0">
                <a:effectLst/>
              </a:rPr>
              <a:t>hip</a:t>
            </a:r>
            <a:r>
              <a:rPr lang="ru-RU" sz="2800" dirty="0" smtClean="0">
                <a:effectLst/>
              </a:rPr>
              <a:t> или </a:t>
            </a:r>
            <a:r>
              <a:rPr lang="ru-RU" sz="2800" dirty="0" err="1" smtClean="0">
                <a:effectLst/>
              </a:rPr>
              <a:t>hеp</a:t>
            </a:r>
            <a:r>
              <a:rPr lang="ru-RU" sz="2800" dirty="0" smtClean="0">
                <a:effectLst/>
              </a:rPr>
              <a:t> — «модный, стильный»; молодёжная философия и субкультура, популярная в США в 1960-х и 1970-х годах, выражавшая протест против общепринятой морали и стремление вернуться к природной чистоте через пропаганду пацифизма (главный их протест был направлен против Вьетнамской войны). Самый известный лозунг хиппи: «За любовь и против войны!»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ffectLst/>
              </a:rPr>
              <a:t>Хиппи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err="1" smtClean="0">
                <a:effectLst/>
              </a:rPr>
              <a:t>Растамана</a:t>
            </a:r>
            <a:r>
              <a:rPr lang="ru-RU" sz="2400" dirty="0" smtClean="0">
                <a:effectLst/>
              </a:rPr>
              <a:t> в наше стране можно узнать по разноцветной шапке (в основном цвета Эфиопии), конопляному листику на футболках, рюкзаках, кольцах, нашивках и т.п. </a:t>
            </a:r>
            <a:r>
              <a:rPr lang="ru-RU" sz="2400" dirty="0" err="1" smtClean="0">
                <a:effectLst/>
              </a:rPr>
              <a:t>Дрэды</a:t>
            </a:r>
            <a:r>
              <a:rPr lang="ru-RU" sz="2400" dirty="0" smtClean="0">
                <a:effectLst/>
              </a:rPr>
              <a:t> – редкость, но встречаются (просто не все знают, что </a:t>
            </a:r>
            <a:r>
              <a:rPr lang="ru-RU" sz="2400" dirty="0" err="1" smtClean="0">
                <a:effectLst/>
              </a:rPr>
              <a:t>дрэды</a:t>
            </a:r>
            <a:r>
              <a:rPr lang="ru-RU" sz="2400" dirty="0" smtClean="0">
                <a:effectLst/>
              </a:rPr>
              <a:t> заплетаются один раз, помыть и расчесать потом их уже не получится, так что от </a:t>
            </a:r>
            <a:r>
              <a:rPr lang="ru-RU" sz="2400" dirty="0" err="1" smtClean="0">
                <a:effectLst/>
              </a:rPr>
              <a:t>дрэдов</a:t>
            </a:r>
            <a:r>
              <a:rPr lang="ru-RU" sz="2400" dirty="0" smtClean="0">
                <a:effectLst/>
              </a:rPr>
              <a:t> можно будет избавиться только одним способом – срезать под корень), обувь на высокой подошве, часто носят широкие штаны. Очень распространены </a:t>
            </a:r>
            <a:r>
              <a:rPr lang="ru-RU" sz="2400" dirty="0" err="1" smtClean="0">
                <a:effectLst/>
              </a:rPr>
              <a:t>феньки</a:t>
            </a:r>
            <a:r>
              <a:rPr lang="ru-RU" sz="2400" dirty="0" smtClean="0">
                <a:effectLst/>
              </a:rPr>
              <a:t>: деревянные бусы и всё тот же эфиопский </a:t>
            </a:r>
            <a:r>
              <a:rPr lang="ru-RU" sz="2400" dirty="0" err="1" smtClean="0">
                <a:effectLst/>
              </a:rPr>
              <a:t>трёхколор</a:t>
            </a:r>
            <a:r>
              <a:rPr lang="ru-RU" sz="2400" dirty="0" smtClean="0">
                <a:effectLst/>
              </a:rPr>
              <a:t> на тряпичном браслетике.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"Люди в черном на наших улицах", или кто такие готы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Средний возраст "готов" – 15-19 лет. Минимальный возраст – 14 лет, реже встречаются лица 20-22 лет. По данным МВД России, фиксируется существенное численное превалирование девочек: на 10 девочек – 2-3 мальчика.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068638"/>
            <a:ext cx="2381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r"/>
            <a:endParaRPr lang="ru-RU" smtClean="0">
              <a:effectLst/>
            </a:endParaRPr>
          </a:p>
        </p:txBody>
      </p:sp>
      <p:pic>
        <p:nvPicPr>
          <p:cNvPr id="40964" name="Picture 4" descr="гот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34559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го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6913" y="1916113"/>
            <a:ext cx="35210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Подгруппы </a:t>
            </a:r>
            <a:r>
              <a:rPr lang="ru-RU" dirty="0"/>
              <a:t>"готов":</a:t>
            </a:r>
            <a:endParaRPr lang="ru-RU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Готы – сатанисты.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Готы – "вампиры". Характерные черты: демонстративное "</a:t>
            </a:r>
            <a:r>
              <a:rPr lang="ru-RU" sz="2000" dirty="0" err="1" smtClean="0"/>
              <a:t>кусание</a:t>
            </a:r>
            <a:r>
              <a:rPr lang="ru-RU" sz="2000" dirty="0" smtClean="0"/>
              <a:t> в шею" в качестве приветствия между "готами" и как своего рода визитная карточка гота-"вампира".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"</a:t>
            </a:r>
            <a:r>
              <a:rPr lang="ru-RU" sz="2000" dirty="0" err="1" smtClean="0"/>
              <a:t>Кибер</a:t>
            </a:r>
            <a:r>
              <a:rPr lang="ru-RU" sz="2000" dirty="0" smtClean="0"/>
              <a:t>-готы" виртуальные группы, более общающиеся в интернете; помимо черного цвета акцент в одежде делается на кислотно-розовый и кислотно-фиолетовый).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"Панко-готы" (внешняя атрибутика является сходной с "панковской").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"Фетиш- готы" (пропагандирующие садо-</a:t>
            </a:r>
            <a:r>
              <a:rPr lang="ru-RU" sz="2000" dirty="0" err="1" smtClean="0"/>
              <a:t>мазо</a:t>
            </a:r>
            <a:r>
              <a:rPr lang="ru-RU" sz="2000" dirty="0" smtClean="0"/>
              <a:t> 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"</a:t>
            </a:r>
            <a:r>
              <a:rPr lang="ru-RU" sz="2000" dirty="0" err="1" smtClean="0"/>
              <a:t>Трайбл</a:t>
            </a:r>
            <a:r>
              <a:rPr lang="ru-RU" sz="2000" dirty="0" smtClean="0"/>
              <a:t> - готы" (поклонники культа друидов).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Маргинальные слои "готов" ("бэби-готы", маргинальная часть "роле -готов" из числа так называемых "</a:t>
            </a:r>
            <a:r>
              <a:rPr lang="ru-RU" sz="2000" dirty="0" err="1" smtClean="0"/>
              <a:t>ролевиков</a:t>
            </a:r>
            <a:r>
              <a:rPr lang="ru-RU" sz="2000" dirty="0" smtClean="0"/>
              <a:t>", "</a:t>
            </a:r>
            <a:r>
              <a:rPr lang="ru-RU" sz="2000" dirty="0" err="1" smtClean="0"/>
              <a:t>алко</a:t>
            </a:r>
            <a:r>
              <a:rPr lang="ru-RU" sz="2000" dirty="0" smtClean="0"/>
              <a:t>-готы" и др.).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Готы-модники (увлекающиеся лишь внешней атрибутикой движения).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Наследники панков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Как ни странно, готы «вылупились» не из прерафаэлитов, а из панков. Началось все в Англии лет тридцать назад, когда панк -волна, достигнув апогея, стала стихать, одновременно мутируя. Тотальный панковский нигилизм смягчался, становился </a:t>
            </a:r>
            <a:r>
              <a:rPr lang="ru-RU" sz="2400" dirty="0" err="1" smtClean="0"/>
              <a:t>меланхоличней</a:t>
            </a:r>
            <a:r>
              <a:rPr lang="ru-RU" sz="2400" dirty="0" smtClean="0"/>
              <a:t> и лиричней. Так возник пост -панк, </a:t>
            </a:r>
            <a:r>
              <a:rPr lang="ru-RU" sz="2400" dirty="0" err="1" smtClean="0"/>
              <a:t>декадентски</a:t>
            </a:r>
            <a:r>
              <a:rPr lang="ru-RU" sz="2400" dirty="0" smtClean="0"/>
              <a:t> -депрессивное музыкальное течение. Музыканты и их аудитория и стали тем «питательным бульоном», из которого вышла новая субкультура.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Протоготы</a:t>
            </a:r>
            <a:r>
              <a:rPr lang="ru-RU" sz="2400" dirty="0" smtClean="0"/>
              <a:t>, которых для удобства часто именуют "темные панки", и нынешние готы весьма сильно рознятся, но родство очевидно. Даже пришедший к нам из 80-х девиз "</a:t>
            </a:r>
            <a:r>
              <a:rPr lang="ru-RU" sz="2400" dirty="0" err="1" smtClean="0"/>
              <a:t>Goth’s</a:t>
            </a:r>
            <a:r>
              <a:rPr lang="ru-RU" sz="2400" dirty="0" smtClean="0"/>
              <a:t> </a:t>
            </a:r>
            <a:r>
              <a:rPr lang="ru-RU" sz="2400" dirty="0" err="1" smtClean="0"/>
              <a:t>Undead</a:t>
            </a:r>
            <a:r>
              <a:rPr lang="ru-RU" sz="2400" dirty="0" smtClean="0"/>
              <a:t>" по сути повторяет сакраментальное "</a:t>
            </a:r>
            <a:r>
              <a:rPr lang="ru-RU" sz="2400" dirty="0" err="1" smtClean="0"/>
              <a:t>Punks</a:t>
            </a:r>
            <a:r>
              <a:rPr lang="ru-RU" sz="2400" dirty="0" smtClean="0"/>
              <a:t> </a:t>
            </a:r>
            <a:r>
              <a:rPr lang="ru-RU" sz="2400" dirty="0" err="1" smtClean="0"/>
              <a:t>Not</a:t>
            </a:r>
            <a:r>
              <a:rPr lang="ru-RU" sz="2400" dirty="0" smtClean="0"/>
              <a:t> </a:t>
            </a:r>
            <a:r>
              <a:rPr lang="ru-RU" sz="2400" dirty="0" err="1" smtClean="0"/>
              <a:t>Dead</a:t>
            </a:r>
            <a:r>
              <a:rPr lang="ru-RU" sz="2400" dirty="0" smtClean="0"/>
              <a:t>".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Декаденты новейшего образца,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Эталонному образу гота присущи: замкнутость, «частые депрессии», меланхолия, повышенная ранимость, мизантропия, эстетство, мистицизм, неприятие стереотипов поведения и стандартов внешнего вида.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Также характерной чертой большинства готов является восприятие смерти как фетиша. В контексте готической культуры часто употребляется слово «танатофилия». </a:t>
            </a:r>
            <a:r>
              <a:rPr lang="ru-RU" sz="2000" dirty="0" smtClean="0"/>
              <a:t>Однако «этот </a:t>
            </a:r>
            <a:r>
              <a:rPr lang="ru-RU" sz="2000" dirty="0"/>
              <a:t>термин (танатофилия) следует рассматривать как стремление индивида к использованию практик и сюжетов, связанных со смертью и умиранием, а именно посещение кладбищ и </a:t>
            </a:r>
            <a:r>
              <a:rPr lang="ru-RU" sz="2000" dirty="0" smtClean="0"/>
              <a:t>руин. Их нельзя назвать ни пьющими, ни непьющими. </a:t>
            </a:r>
            <a:r>
              <a:rPr lang="ru-RU" sz="2000" dirty="0"/>
              <a:t>О</a:t>
            </a:r>
            <a:r>
              <a:rPr lang="ru-RU" sz="2000" dirty="0" smtClean="0"/>
              <a:t>ни  пьют пиво, но истинные готы предпочитают любимый декадентами прошлого абсент и красное вино, напоминающее цветом, а иногда и названием кровь.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Готика и готы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506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26479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2" name="Прямоугольник 1"/>
          <p:cNvSpPr>
            <a:spLocks noChangeArrowheads="1"/>
          </p:cNvSpPr>
          <p:nvPr/>
        </p:nvSpPr>
        <p:spPr bwMode="auto">
          <a:xfrm>
            <a:off x="3635375" y="1785927"/>
            <a:ext cx="457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Слова "готика", "готическая культура" произошли от итальянского </a:t>
            </a:r>
            <a:r>
              <a:rPr lang="ru-RU" sz="2000" dirty="0" err="1"/>
              <a:t>gotico</a:t>
            </a:r>
            <a:r>
              <a:rPr lang="ru-RU" sz="2000" dirty="0"/>
              <a:t>, что значит "варварский, непривычный". </a:t>
            </a:r>
          </a:p>
          <a:p>
            <a:endParaRPr lang="ru-RU" sz="2000" dirty="0"/>
          </a:p>
          <a:p>
            <a:r>
              <a:rPr lang="ru-RU" sz="2000" dirty="0"/>
              <a:t>Готами называли варварские племена, которые в IV веке уничтожили Римскую империю (хотя они не имели никакого отношения к готической культуре).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0" smtClean="0"/>
              <a:t>Молодежная субкультура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/>
              <a:t>Молодежная субкультура</a:t>
            </a:r>
            <a:r>
              <a:rPr lang="ru-RU" sz="2800" dirty="0" smtClean="0"/>
              <a:t> — частичная, относительно когерентная система внутри общей системы культуры. Ее возникновение связано с неопределенностью социальных ролей молодежи, неуверенностью в собственном социальном статусе.  Ее сущность — поиск социального статуса. Посредством нее молодые люди  "упражняются" в исполнении ролей, которые в дальнейшем должны будут играть в мире взрослых. </a:t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>
                <a:hlinkClick r:id="rId3" action="ppaction://hlinkfile"/>
              </a:rPr>
              <a:t>Черное + розовое = ЭМО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/>
              <a:t>Субкультура Эмо возникла в 80-е годы в Америке, и являются поклонниками эмоциональной панк – рок музыки</a:t>
            </a:r>
            <a:r>
              <a:rPr lang="ru-RU" dirty="0"/>
              <a:t>. </a:t>
            </a:r>
            <a:endParaRPr lang="ru-RU" dirty="0" smtClean="0"/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6085" name="Object 4"/>
          <p:cNvGraphicFramePr>
            <a:graphicFrameLocks noChangeAspect="1"/>
          </p:cNvGraphicFramePr>
          <p:nvPr/>
        </p:nvGraphicFramePr>
        <p:xfrm>
          <a:off x="971550" y="3141663"/>
          <a:ext cx="4175125" cy="2528887"/>
        </p:xfrm>
        <a:graphic>
          <a:graphicData uri="http://schemas.openxmlformats.org/presentationml/2006/ole">
            <p:oleObj spid="_x0000_s46085" name="Фотография Photo Editor" r:id="rId4" imgW="6668431" imgH="5001323" progId="">
              <p:embed/>
            </p:oleObj>
          </a:graphicData>
        </a:graphic>
      </p:graphicFrame>
      <p:pic>
        <p:nvPicPr>
          <p:cNvPr id="4608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420938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dirty="0" smtClean="0"/>
              <a:t>Что такое эмо?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5105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Итак…</a:t>
            </a:r>
            <a:endParaRPr lang="ru-RU" sz="2400" b="1" dirty="0" smtClean="0"/>
          </a:p>
          <a:p>
            <a:pPr eaLnBrk="1" hangingPunct="1">
              <a:defRPr/>
            </a:pPr>
            <a:r>
              <a:rPr lang="ru-RU" sz="2400" b="1" dirty="0" smtClean="0"/>
              <a:t>Что такое эмо?</a:t>
            </a:r>
          </a:p>
          <a:p>
            <a:pPr eaLnBrk="1" hangingPunct="1">
              <a:defRPr/>
            </a:pPr>
            <a:r>
              <a:rPr lang="ru-RU" sz="2400" b="1" dirty="0" smtClean="0"/>
              <a:t>Эмо (</a:t>
            </a:r>
            <a:r>
              <a:rPr lang="ru-RU" sz="2400" b="1" dirty="0" err="1" smtClean="0"/>
              <a:t>emo</a:t>
            </a:r>
            <a:r>
              <a:rPr lang="ru-RU" sz="2400" b="1" dirty="0" smtClean="0"/>
              <a:t>) </a:t>
            </a:r>
            <a:r>
              <a:rPr lang="ru-RU" sz="2400" dirty="0" smtClean="0"/>
              <a:t>– это особый образ жизни и мышления человека.</a:t>
            </a:r>
            <a:br>
              <a:rPr lang="ru-RU" sz="2400" dirty="0" smtClean="0"/>
            </a:br>
            <a:r>
              <a:rPr lang="ru-RU" sz="2400" b="1" dirty="0" smtClean="0"/>
              <a:t>Эмо </a:t>
            </a:r>
            <a:r>
              <a:rPr lang="ru-RU" sz="2400" dirty="0" smtClean="0"/>
              <a:t>– эмоции, яркие эмоции прежде всего, причем как позитивные, так и негативные. </a:t>
            </a:r>
            <a:r>
              <a:rPr lang="ru-RU" sz="2400" b="1" dirty="0" err="1" smtClean="0"/>
              <a:t>Эмо</a:t>
            </a:r>
            <a:r>
              <a:rPr lang="ru-RU" sz="2400" b="1" dirty="0" smtClean="0"/>
              <a:t>-люди</a:t>
            </a:r>
            <a:r>
              <a:rPr lang="ru-RU" sz="2400" dirty="0" smtClean="0"/>
              <a:t> живут эмоциями. Для </a:t>
            </a:r>
            <a:r>
              <a:rPr lang="ru-RU" sz="2400" b="1" dirty="0" smtClean="0"/>
              <a:t>эмо</a:t>
            </a:r>
            <a:r>
              <a:rPr lang="ru-RU" sz="2400" dirty="0" smtClean="0"/>
              <a:t> выражение своих чувств - не проявление слабости, а обычное состояние. Быть собой – вот что для </a:t>
            </a:r>
            <a:r>
              <a:rPr lang="ru-RU" sz="2400" i="1" dirty="0" smtClean="0"/>
              <a:t>эмо</a:t>
            </a:r>
            <a:r>
              <a:rPr lang="ru-RU" sz="2400" dirty="0" smtClean="0"/>
              <a:t> самое главное.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90805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smtClean="0"/>
              <a:t>Эмо-киды</a:t>
            </a:r>
            <a:br>
              <a:rPr lang="ru-RU" sz="3600" b="0" smtClean="0"/>
            </a:br>
            <a:endParaRPr lang="ru-RU" sz="3600" b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3"/>
            <a:ext cx="8229600" cy="45005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Эмо -</a:t>
            </a:r>
            <a:r>
              <a:rPr lang="ru-RU" sz="2400" b="1" dirty="0" err="1" smtClean="0"/>
              <a:t>кид</a:t>
            </a:r>
            <a:r>
              <a:rPr lang="ru-RU" sz="2400" dirty="0" smtClean="0"/>
              <a:t>. Кто это? </a:t>
            </a:r>
            <a:r>
              <a:rPr lang="ru-RU" sz="2400" b="1" dirty="0" smtClean="0"/>
              <a:t>Эмо (</a:t>
            </a:r>
            <a:r>
              <a:rPr lang="ru-RU" sz="2400" b="1" dirty="0" err="1" smtClean="0"/>
              <a:t>emo</a:t>
            </a:r>
            <a:r>
              <a:rPr lang="ru-RU" sz="2400" b="1" dirty="0" smtClean="0"/>
              <a:t>)</a:t>
            </a:r>
            <a:r>
              <a:rPr lang="ru-RU" sz="2400" dirty="0" smtClean="0"/>
              <a:t> - эмоции, </a:t>
            </a:r>
            <a:r>
              <a:rPr lang="ru-RU" sz="2400" b="1" dirty="0" err="1" smtClean="0"/>
              <a:t>кид</a:t>
            </a:r>
            <a:r>
              <a:rPr lang="ru-RU" sz="2400" dirty="0" smtClean="0"/>
              <a:t> – ребенок: буквально объяснение на пальцах. Каждый из нас - ребенок. Ребенок воспринимает все в окружающем мире иначе. Он может найти радость в любой мелочи, но в тоже время даже самая незначительная неудача может сильно расстроить его. </a:t>
            </a:r>
            <a:r>
              <a:rPr lang="ru-RU" sz="2400" b="1" dirty="0" smtClean="0"/>
              <a:t>Эмо-</a:t>
            </a:r>
            <a:r>
              <a:rPr lang="ru-RU" sz="2400" b="1" dirty="0" err="1" smtClean="0"/>
              <a:t>кид</a:t>
            </a:r>
            <a:r>
              <a:rPr lang="ru-RU" sz="2400" dirty="0" smtClean="0"/>
              <a:t> - человек, который чувствует окружающий мир, не боится своих эмоций, не боится быть собой. Но чаще встречается другой тип </a:t>
            </a:r>
            <a:r>
              <a:rPr lang="ru-RU" sz="2400" b="1" dirty="0" smtClean="0"/>
              <a:t>эмо -кидов</a:t>
            </a:r>
            <a:r>
              <a:rPr lang="ru-RU" sz="2400" dirty="0" smtClean="0"/>
              <a:t>. Такие люди создают себе эмоподобную оболочку и ищут общения с другими такими же, хотят влиться в компанию. По счастью, увлечение «</a:t>
            </a:r>
            <a:r>
              <a:rPr lang="ru-RU" sz="2400" b="1" dirty="0" smtClean="0"/>
              <a:t>эмо</a:t>
            </a:r>
            <a:r>
              <a:rPr lang="ru-RU" sz="2400" dirty="0" smtClean="0"/>
              <a:t>» у таких «</a:t>
            </a:r>
            <a:r>
              <a:rPr lang="ru-RU" sz="2400" b="1" dirty="0" smtClean="0"/>
              <a:t>кидов</a:t>
            </a:r>
            <a:r>
              <a:rPr lang="ru-RU" sz="2400" dirty="0" smtClean="0"/>
              <a:t>» быстро проходит, потому что они – всего лишь имидж, картинка, за которой ничего не стоит.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0" smtClean="0"/>
              <a:t>Эмо-культура, эмо-стиль</a:t>
            </a:r>
            <a:br>
              <a:rPr lang="ru-RU" sz="4000" b="0" smtClean="0"/>
            </a:br>
            <a:endParaRPr lang="ru-RU" sz="4000" b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Стиль эмо (</a:t>
            </a:r>
            <a:r>
              <a:rPr lang="ru-RU" sz="2400" b="1" dirty="0" err="1" smtClean="0"/>
              <a:t>emo</a:t>
            </a:r>
            <a:r>
              <a:rPr lang="ru-RU" sz="2400" b="1" dirty="0" smtClean="0"/>
              <a:t>)</a:t>
            </a:r>
            <a:r>
              <a:rPr lang="ru-RU" sz="2400" dirty="0" smtClean="0"/>
              <a:t> предполагает наличие ярких эмоций, как позитивных, так и негативных. Для</a:t>
            </a:r>
            <a:r>
              <a:rPr lang="ru-RU" sz="2400" b="1" dirty="0" smtClean="0"/>
              <a:t> эмо (</a:t>
            </a:r>
            <a:r>
              <a:rPr lang="ru-RU" sz="2400" b="1" dirty="0" err="1" smtClean="0"/>
              <a:t>emo</a:t>
            </a:r>
            <a:r>
              <a:rPr lang="ru-RU" sz="2400" b="1" dirty="0" smtClean="0"/>
              <a:t>)</a:t>
            </a:r>
            <a:r>
              <a:rPr lang="ru-RU" sz="2400" dirty="0" smtClean="0"/>
              <a:t> выражение своих чувств - не проявление слабости. </a:t>
            </a:r>
            <a:r>
              <a:rPr lang="ru-RU" sz="2400" b="1" dirty="0" smtClean="0"/>
              <a:t>Эмо</a:t>
            </a:r>
            <a:r>
              <a:rPr lang="ru-RU" sz="2400" dirty="0" smtClean="0"/>
              <a:t> - это образ жизни и мышления человека. 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852738"/>
            <a:ext cx="24511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Внешний вид </a:t>
            </a:r>
            <a:r>
              <a:rPr lang="ru-RU" sz="4000" b="0" smtClean="0"/>
              <a:t>эмо-кида</a:t>
            </a:r>
            <a:r>
              <a:rPr lang="ru-RU" sz="4000" smtClean="0"/>
              <a:t>: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3"/>
            <a:ext cx="8229600" cy="42862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- Теннисная обувь</a:t>
            </a:r>
            <a:br>
              <a:rPr lang="ru-RU" sz="2000" dirty="0" smtClean="0"/>
            </a:br>
            <a:r>
              <a:rPr lang="ru-RU" sz="2000" dirty="0" smtClean="0"/>
              <a:t>- Шарфы </a:t>
            </a:r>
            <a:br>
              <a:rPr lang="ru-RU" sz="2000" dirty="0" smtClean="0"/>
            </a:br>
            <a:r>
              <a:rPr lang="ru-RU" sz="2000" dirty="0" smtClean="0"/>
              <a:t>- Классическая верхняя одежда для улицы, в виде пальто. </a:t>
            </a:r>
            <a:br>
              <a:rPr lang="ru-RU" sz="2000" dirty="0" smtClean="0"/>
            </a:br>
            <a:r>
              <a:rPr lang="ru-RU" sz="2000" dirty="0" smtClean="0"/>
              <a:t>- Заколки для ребят. </a:t>
            </a:r>
            <a:br>
              <a:rPr lang="ru-RU" sz="2000" dirty="0" smtClean="0"/>
            </a:br>
            <a:r>
              <a:rPr lang="ru-RU" sz="2000" dirty="0" smtClean="0"/>
              <a:t>- Тесные жакеты и свитера с v-вырезом. Свитера тёмных тонов с поперечной полосой. </a:t>
            </a:r>
            <a:br>
              <a:rPr lang="ru-RU" sz="2000" dirty="0" smtClean="0"/>
            </a:br>
            <a:r>
              <a:rPr lang="ru-RU" sz="2000" dirty="0" smtClean="0"/>
              <a:t>- Штаны из чёрного </a:t>
            </a:r>
            <a:r>
              <a:rPr lang="ru-RU" sz="2000" dirty="0" err="1" smtClean="0"/>
              <a:t>денима</a:t>
            </a:r>
            <a:r>
              <a:rPr lang="ru-RU" sz="2000" dirty="0" smtClean="0"/>
              <a:t> должны быть подвёрнуты не более, чем в два раза. </a:t>
            </a:r>
            <a:br>
              <a:rPr lang="ru-RU" sz="2000" dirty="0" smtClean="0"/>
            </a:br>
            <a:r>
              <a:rPr lang="ru-RU" sz="2000" dirty="0" smtClean="0"/>
              <a:t>- Эмо -куртки из серии "рабочая одежда", выдержанные в земляных тонах, а также коричневого, серого и темно-синего цвета. Одна-две нашивки. </a:t>
            </a:r>
            <a:br>
              <a:rPr lang="ru-RU" sz="2000" dirty="0" smtClean="0"/>
            </a:br>
            <a:r>
              <a:rPr lang="ru-RU" sz="2000" dirty="0" smtClean="0"/>
              <a:t>- Бумажники с цепью, но ещё круче - большое кольцо для ключей (стиль швейцара). </a:t>
            </a:r>
            <a:br>
              <a:rPr lang="ru-RU" sz="2000" dirty="0" smtClean="0"/>
            </a:br>
            <a:r>
              <a:rPr lang="ru-RU" sz="2000" dirty="0" smtClean="0"/>
              <a:t>- "</a:t>
            </a:r>
            <a:r>
              <a:rPr lang="ru-RU" sz="2000" dirty="0" err="1" smtClean="0"/>
              <a:t>Кенгурушки</a:t>
            </a:r>
            <a:r>
              <a:rPr lang="ru-RU" sz="2000" dirty="0" smtClean="0"/>
              <a:t>" с металлической застёжкой-молнией. </a:t>
            </a:r>
            <a:br>
              <a:rPr lang="ru-RU" sz="2000" dirty="0" smtClean="0"/>
            </a:br>
            <a:r>
              <a:rPr lang="ru-RU" sz="2000" dirty="0" smtClean="0"/>
              <a:t>- Проклёпанные ремни разных цветов и напульсники. </a:t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 err="1" smtClean="0"/>
              <a:t>Анорексичная</a:t>
            </a:r>
            <a:r>
              <a:rPr lang="ru-RU" sz="2000" dirty="0" smtClean="0"/>
              <a:t> худоба.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5400" smtClean="0">
                <a:effectLst/>
              </a:rPr>
              <a:t>Фанаты</a:t>
            </a:r>
          </a:p>
        </p:txBody>
      </p:sp>
      <p:pic>
        <p:nvPicPr>
          <p:cNvPr id="54275" name="Picture 6" descr="ф фанат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6663" y="1341438"/>
            <a:ext cx="3987800" cy="55165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Фанаты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2800" smtClean="0">
                <a:effectLst/>
              </a:rPr>
              <a:t>Это группы молодых людей объединенных футболом. Средний возраст российских фанатов 15-20 лет Около 80 % из них являются учащимися различных учебных заведений, 5 % являются рабочими на предприятиях и организациях, 15% временно не работают.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149725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Фанаты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2800" dirty="0" smtClean="0">
                <a:effectLst/>
              </a:rPr>
              <a:t>Реально о существования </a:t>
            </a:r>
            <a:r>
              <a:rPr lang="ru-RU" sz="2800" dirty="0" err="1" smtClean="0">
                <a:effectLst/>
              </a:rPr>
              <a:t>фан</a:t>
            </a:r>
            <a:r>
              <a:rPr lang="ru-RU" sz="2800" dirty="0" smtClean="0">
                <a:effectLst/>
              </a:rPr>
              <a:t> -движения в России, которое являлось бы носителем определенной субкультуры, можно говорить с 70-х годов 20 века. В то время появились первые </a:t>
            </a:r>
            <a:r>
              <a:rPr lang="ru-RU" sz="2800" dirty="0" err="1" smtClean="0">
                <a:effectLst/>
              </a:rPr>
              <a:t>фан</a:t>
            </a:r>
            <a:r>
              <a:rPr lang="ru-RU" sz="2800" dirty="0" smtClean="0">
                <a:effectLst/>
              </a:rPr>
              <a:t> -группы, постоянно совершающие определенный набор практик: выезды на матчи, специфическое поведение на стадионе и прочее. Они использовали специальную символику, появился сленг и другие атрибуты субкультуры</a:t>
            </a:r>
            <a:r>
              <a:rPr lang="ru-RU" dirty="0" smtClean="0"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dirty="0" err="1" smtClean="0">
                <a:effectLst/>
              </a:rPr>
              <a:t>Антисоциальные</a:t>
            </a:r>
            <a:r>
              <a:rPr lang="ru-RU" sz="4800" dirty="0" smtClean="0">
                <a:effectLst/>
              </a:rPr>
              <a:t> неформальные молодежные объединения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Нацисты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Себя называют “</a:t>
            </a:r>
            <a:r>
              <a:rPr lang="ru-RU" sz="2800" dirty="0" err="1" smtClean="0"/>
              <a:t>фашиками</a:t>
            </a:r>
            <a:r>
              <a:rPr lang="ru-RU" sz="2800" dirty="0" smtClean="0"/>
              <a:t>”, “фашистами”, “наци”, “нацистами”, “Национальным фронтом” и относят к последователям Адольфа Гитлера.</a:t>
            </a:r>
          </a:p>
          <a:p>
            <a:pPr eaLnBrk="1" hangingPunct="1">
              <a:defRPr/>
            </a:pPr>
            <a:r>
              <a:rPr lang="ru-RU" sz="2800" dirty="0" smtClean="0"/>
              <a:t>Узнать этих ребят в черном не так трудно: черные шинели или куртки, черные рубашки, черные брюки, черные сапоги. Одежда пошита по образцу формы офицеров “третьего рейха”. У многих на лацкане куртки или пиджака, на фуражке свастика. Приветствуют друг друга возгласами “</a:t>
            </a:r>
            <a:r>
              <a:rPr lang="ru-RU" sz="2800" dirty="0" err="1" smtClean="0"/>
              <a:t>Хайль</a:t>
            </a:r>
            <a:r>
              <a:rPr lang="ru-RU" sz="2800" dirty="0" smtClean="0"/>
              <a:t>!”, “</a:t>
            </a:r>
            <a:r>
              <a:rPr lang="ru-RU" sz="2800" dirty="0" err="1" smtClean="0"/>
              <a:t>Хайль</a:t>
            </a:r>
            <a:r>
              <a:rPr lang="ru-RU" sz="2800" dirty="0" smtClean="0"/>
              <a:t> Гитлер!”, в качестве псевдонимов выбирают немецкие имена: </a:t>
            </a:r>
            <a:r>
              <a:rPr lang="ru-RU" sz="2800" dirty="0" err="1" smtClean="0"/>
              <a:t>Ганс</a:t>
            </a:r>
            <a:r>
              <a:rPr lang="ru-RU" sz="2800" dirty="0" smtClean="0"/>
              <a:t>, </a:t>
            </a:r>
            <a:r>
              <a:rPr lang="ru-RU" sz="2800" dirty="0" err="1" smtClean="0"/>
              <a:t>Пауль</a:t>
            </a:r>
            <a:r>
              <a:rPr lang="ru-RU" sz="2800" dirty="0" smtClean="0"/>
              <a:t>, </a:t>
            </a:r>
            <a:r>
              <a:rPr lang="ru-RU" sz="2800" dirty="0" err="1" smtClean="0"/>
              <a:t>Эльза</a:t>
            </a:r>
            <a:r>
              <a:rPr lang="ru-RU" sz="2800" dirty="0" smtClean="0"/>
              <a:t> и т.п.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Протест против общепринятых установок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С вступлением в юношеский возраст молодой человек отворачивается от семьи, ищет те социальные связи, которые должны защитить его от пока еще чуждого общества. Между потерянной семьей и еще не обретенным обществом юноша стремится примкнуть к себе подобным. Образующиеся таким образом неформальные группы обеспечивают молодому человеку определенный социальный статус. Платой за это, зачастую, выступает отказ от индивидуальности и полное подчинение нормам, ценностям и интересам группы. Эти неформальные группы продуцируют свою субкультуру, отличающуюся от культуры взрослых. Ей свойственны внутреннее единообразие и внешний протест против общепринятых установок. Благодаря наличию собственной культуры, эти группы маргинальны по отношению к обществу, а потому всегда содержат элементы социальной дезорганизации, потенциально тяготеют к отклоняющемуся от общепризнанных норм поведению.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Нацисты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“</a:t>
            </a:r>
            <a:r>
              <a:rPr lang="ru-RU" sz="2400" dirty="0" smtClean="0"/>
              <a:t>Теоретической” основой служит небогатый набор нацистских догм: существуют “высшая раса” и “</a:t>
            </a:r>
            <a:r>
              <a:rPr lang="ru-RU" sz="2400" dirty="0" err="1" smtClean="0"/>
              <a:t>недочеловеки</a:t>
            </a:r>
            <a:r>
              <a:rPr lang="ru-RU" sz="2400" dirty="0" smtClean="0"/>
              <a:t>”; большинство “</a:t>
            </a:r>
            <a:r>
              <a:rPr lang="ru-RU" sz="2400" dirty="0" err="1" smtClean="0"/>
              <a:t>недочеловеков</a:t>
            </a:r>
            <a:r>
              <a:rPr lang="ru-RU" sz="2400" dirty="0" smtClean="0"/>
              <a:t>” надо уничтожить, а остальных превратить в рабов; прав тот, кто сильней, и т.д.</a:t>
            </a:r>
          </a:p>
          <a:p>
            <a:pPr eaLnBrk="1" hangingPunct="1">
              <a:defRPr/>
            </a:pPr>
            <a:r>
              <a:rPr lang="ru-RU" sz="2400" dirty="0" smtClean="0"/>
              <a:t>Ни свои взгляды, ни свои цели “</a:t>
            </a:r>
            <a:r>
              <a:rPr lang="ru-RU" sz="2400" dirty="0" err="1" smtClean="0"/>
              <a:t>фашики</a:t>
            </a:r>
            <a:r>
              <a:rPr lang="ru-RU" sz="2400" dirty="0" smtClean="0"/>
              <a:t>” не скрывают.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149725"/>
            <a:ext cx="1952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"/>
          <p:cNvSpPr>
            <a:spLocks noGrp="1" noRot="1" noChangeArrowheads="1"/>
          </p:cNvSpPr>
          <p:nvPr>
            <p:ph type="title" sz="quarter"/>
          </p:nvPr>
        </p:nvSpPr>
        <p:spPr>
          <a:noFill/>
        </p:spPr>
        <p:txBody>
          <a:bodyPr/>
          <a:lstStyle/>
          <a:p>
            <a:r>
              <a:rPr lang="ru-RU" sz="5400" smtClean="0">
                <a:effectLst/>
              </a:rPr>
              <a:t>Скинхеды</a:t>
            </a:r>
          </a:p>
        </p:txBody>
      </p:sp>
      <p:pic>
        <p:nvPicPr>
          <p:cNvPr id="75779" name="Picture 6" descr="image0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8" y="1268413"/>
            <a:ext cx="2871787" cy="3455987"/>
          </a:xfrm>
        </p:spPr>
      </p:pic>
      <p:pic>
        <p:nvPicPr>
          <p:cNvPr id="75780" name="Picture 9" descr="image0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4149725"/>
            <a:ext cx="1333500" cy="1343025"/>
          </a:xfrm>
        </p:spPr>
      </p:pic>
      <p:pic>
        <p:nvPicPr>
          <p:cNvPr id="75781" name="Picture 12" descr="image02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835150" y="4941888"/>
            <a:ext cx="1452563" cy="1660525"/>
          </a:xfrm>
        </p:spPr>
      </p:pic>
      <p:pic>
        <p:nvPicPr>
          <p:cNvPr id="75782" name="Picture 14" descr="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348038" y="2133600"/>
            <a:ext cx="5400675" cy="3992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5400" smtClean="0">
                <a:effectLst/>
              </a:rPr>
              <a:t>Скинхеды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Первая волна движения скинхедов появилась в конце 90-х гг., когда «бритоголовые» были участниками митингов ЛДПР. Движение скинхедов является самым массовым в молодежной среде, в котором участвуют десятки тысяч подростков и молодых людей 14- 25 лет. Кроме актов вандализма для скинхедов характерны действия хулиганского характера. Уровень уличного насилия со стороны представителей </a:t>
            </a:r>
            <a:r>
              <a:rPr lang="ru-RU" sz="2400" dirty="0" err="1" smtClean="0">
                <a:effectLst/>
              </a:rPr>
              <a:t>скинхедских</a:t>
            </a:r>
            <a:r>
              <a:rPr lang="ru-RU" sz="2400" dirty="0" smtClean="0">
                <a:effectLst/>
              </a:rPr>
              <a:t> группировок постоянно растет, а сами эти преступления становятся все более дерзкими. Если раньше убивали в подворотне, или темной улице, то теперь убийства совершаются в центре города, в людных местах, в метро, в дневное время суток.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/>
              <a:t>«Гопники»</a:t>
            </a:r>
          </a:p>
        </p:txBody>
      </p:sp>
      <p:sp>
        <p:nvSpPr>
          <p:cNvPr id="778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827088" y="1714500"/>
          <a:ext cx="7561262" cy="4643438"/>
        </p:xfrm>
        <a:graphic>
          <a:graphicData uri="http://schemas.openxmlformats.org/presentationml/2006/ole">
            <p:oleObj spid="_x0000_s77828" name="Фотография Photo Editor" r:id="rId3" imgW="5238095" imgH="393333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0" smtClean="0"/>
              <a:t>Гопники (значения)</a:t>
            </a:r>
            <a:br>
              <a:rPr lang="ru-RU" sz="4000" b="0" smtClean="0"/>
            </a:br>
            <a:endParaRPr lang="ru-RU" sz="4000" b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708275"/>
            <a:ext cx="8002587" cy="3417888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sz="2400" u="sng" dirty="0" smtClean="0">
                <a:hlinkClick r:id="rId2" tooltip="Гопник"/>
              </a:rPr>
              <a:t>Гопники</a:t>
            </a:r>
            <a:r>
              <a:rPr lang="ru-RU" sz="2400" dirty="0" smtClean="0"/>
              <a:t> – представители </a:t>
            </a:r>
            <a:r>
              <a:rPr lang="ru-RU" sz="2400" dirty="0" smtClean="0">
                <a:hlinkClick r:id="rId3" tooltip="Маргинал"/>
              </a:rPr>
              <a:t>маргинальной</a:t>
            </a:r>
            <a:r>
              <a:rPr lang="ru-RU" sz="2400" dirty="0" smtClean="0"/>
              <a:t> молодежи, ведущие антисоциальный образ жизни, занимающиеся хулиганством и грабежом. </a:t>
            </a:r>
          </a:p>
        </p:txBody>
      </p:sp>
      <p:pic>
        <p:nvPicPr>
          <p:cNvPr id="7885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221163"/>
            <a:ext cx="275431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125538"/>
            <a:ext cx="306228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smtClean="0"/>
              <a:t>Го́пник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err="1" smtClean="0"/>
              <a:t>Го́пник</a:t>
            </a:r>
            <a:r>
              <a:rPr lang="ru-RU" sz="2400" dirty="0" smtClean="0"/>
              <a:t> (первичное, с XIX в., значение в </a:t>
            </a:r>
            <a:r>
              <a:rPr lang="ru-RU" sz="2400" dirty="0" smtClean="0">
                <a:hlinkClick r:id="rId2" tooltip="Уголовный жаргон"/>
              </a:rPr>
              <a:t>уголовном жаргоне</a:t>
            </a:r>
            <a:r>
              <a:rPr lang="ru-RU" sz="2400" dirty="0" smtClean="0"/>
              <a:t> — «оборванец», затем также «грабитель») — представитель </a:t>
            </a:r>
            <a:r>
              <a:rPr lang="ru-RU" sz="2400" dirty="0" smtClean="0">
                <a:hlinkClick r:id="rId3" tooltip="Маргинал"/>
              </a:rPr>
              <a:t>маргинальной</a:t>
            </a:r>
            <a:r>
              <a:rPr lang="ru-RU" sz="2400" dirty="0" smtClean="0"/>
              <a:t> молодежи, ведущий асоциальный образ жизни, занимающийся хулиганством и грабежом.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err="1" smtClean="0"/>
              <a:t>Гопники</a:t>
            </a:r>
            <a:r>
              <a:rPr lang="ru-RU" sz="2400" dirty="0" smtClean="0"/>
              <a:t>, как правило, собираются компаниями 3-5 человек чтобы совершать грабежи. Физически слабы и не совершают нападений на физически сильных людей даже в больших компаниях. Излюбленный вариант нападения: затаившись в подворотне совершают окружение и затем нападение на человека.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Самой ценной добычей </a:t>
            </a:r>
            <a:r>
              <a:rPr lang="ru-RU" sz="2400" dirty="0" err="1" smtClean="0"/>
              <a:t>гопника</a:t>
            </a:r>
            <a:r>
              <a:rPr lang="ru-RU" sz="2400" dirty="0" smtClean="0"/>
              <a:t> считается </a:t>
            </a:r>
            <a:r>
              <a:rPr lang="ru-RU" sz="2400" dirty="0" smtClean="0">
                <a:hlinkClick r:id="rId4" tooltip="Мобильный телефон"/>
              </a:rPr>
              <a:t>мобильный телефон</a:t>
            </a:r>
            <a:r>
              <a:rPr lang="ru-RU" sz="2400" dirty="0" smtClean="0"/>
              <a:t> (</a:t>
            </a:r>
            <a:r>
              <a:rPr lang="ru-RU" sz="2400" dirty="0" err="1" smtClean="0"/>
              <a:t>мобила</a:t>
            </a:r>
            <a:r>
              <a:rPr lang="ru-RU" sz="2400" dirty="0" smtClean="0"/>
              <a:t>), который они впоследствии сбывают уличным торговцам (барыгам). Все добытые средства принято тратить на употребление алкогольных напитков.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dirty="0" err="1" smtClean="0">
                <a:effectLst/>
              </a:rPr>
              <a:t>Просоциальные</a:t>
            </a:r>
            <a:r>
              <a:rPr lang="ru-RU" sz="4800" dirty="0" smtClean="0">
                <a:effectLst/>
              </a:rPr>
              <a:t> неформальные молодежные объединения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Неформалы художественной направленности</a:t>
            </a:r>
          </a:p>
        </p:txBody>
      </p:sp>
      <p:pic>
        <p:nvPicPr>
          <p:cNvPr id="95235" name="Picture 5" descr="худ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412875"/>
            <a:ext cx="2586038" cy="3484563"/>
          </a:xfrm>
        </p:spPr>
      </p:pic>
      <p:pic>
        <p:nvPicPr>
          <p:cNvPr id="95236" name="Picture 7" descr="худ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3938588"/>
            <a:ext cx="2428875" cy="2919412"/>
          </a:xfrm>
        </p:spPr>
      </p:pic>
      <p:sp>
        <p:nvSpPr>
          <p:cNvPr id="95237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495800" cy="4525963"/>
          </a:xfrm>
          <a:noFill/>
        </p:spPr>
        <p:txBody>
          <a:bodyPr/>
          <a:lstStyle/>
          <a:p>
            <a:r>
              <a:rPr lang="ru-RU" sz="2400" dirty="0" err="1" smtClean="0">
                <a:effectLst/>
              </a:rPr>
              <a:t>Райтер</a:t>
            </a:r>
            <a:r>
              <a:rPr lang="ru-RU" sz="2400" dirty="0" smtClean="0">
                <a:effectLst/>
              </a:rPr>
              <a:t> (граффити). Одет как обыкновенный человек. Но только не тогда, когда он работает. Важно носить то, что не жалко испачкать. Перчатки помогут защитить руки, а респиратор или повязка - не надышаться краской. Часто </a:t>
            </a:r>
            <a:r>
              <a:rPr lang="ru-RU" sz="2400" dirty="0" err="1" smtClean="0">
                <a:effectLst/>
              </a:rPr>
              <a:t>граффитеры</a:t>
            </a:r>
            <a:r>
              <a:rPr lang="ru-RU" sz="2400" dirty="0" smtClean="0">
                <a:effectLst/>
              </a:rPr>
              <a:t> одеваются в </a:t>
            </a:r>
            <a:r>
              <a:rPr lang="ru-RU" sz="2400" dirty="0" err="1" smtClean="0">
                <a:effectLst/>
              </a:rPr>
              <a:t>рэпперском</a:t>
            </a:r>
            <a:r>
              <a:rPr lang="ru-RU" sz="2400" dirty="0" smtClean="0">
                <a:effectLst/>
              </a:rPr>
              <a:t> стиле и многие из них действительно являются </a:t>
            </a:r>
            <a:r>
              <a:rPr lang="ru-RU" sz="2400" dirty="0" err="1" smtClean="0">
                <a:effectLst/>
              </a:rPr>
              <a:t>репперами</a:t>
            </a:r>
            <a:r>
              <a:rPr lang="ru-RU" sz="2400" dirty="0" smtClean="0">
                <a:effectLst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6334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Граффити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Граффити и граффито происходят от итальянского слова </a:t>
            </a:r>
            <a:r>
              <a:rPr lang="ru-RU" sz="2400" dirty="0" err="1" smtClean="0"/>
              <a:t>graffiato</a:t>
            </a:r>
            <a:r>
              <a:rPr lang="ru-RU" sz="2400" dirty="0" smtClean="0"/>
              <a:t> («нацарапанный»). Название «граффити» в истории искусств обычно применяют для обозначения изображений, которые были нацарапаны на поверхности</a:t>
            </a:r>
            <a:endParaRPr lang="ru-RU" sz="2400" dirty="0"/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997200"/>
            <a:ext cx="636270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Неформалы художественной направленности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None/>
            </a:pPr>
            <a:endParaRPr lang="ru-RU" sz="2800" dirty="0" smtClean="0">
              <a:effectLst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560638"/>
            <a:ext cx="4968875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06563"/>
            <a:ext cx="48958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196975"/>
            <a:ext cx="6480175" cy="4849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>Спасибо за внимание!!!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24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6050" y="1174750"/>
            <a:ext cx="1905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9975" y="3136900"/>
            <a:ext cx="18319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1093788"/>
            <a:ext cx="2757488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174750"/>
            <a:ext cx="2200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65288" y="3136900"/>
            <a:ext cx="32432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136900"/>
            <a:ext cx="18383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0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1238" y="1155700"/>
            <a:ext cx="159543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1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37325" y="3136900"/>
            <a:ext cx="262731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2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738" y="5229225"/>
            <a:ext cx="2525712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3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79975" y="5019675"/>
            <a:ext cx="27098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4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9838" y="4991100"/>
            <a:ext cx="2565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5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73925" y="5105400"/>
            <a:ext cx="2298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31888"/>
          </a:xfrm>
        </p:spPr>
        <p:txBody>
          <a:bodyPr/>
          <a:lstStyle/>
          <a:p>
            <a:pPr eaLnBrk="1" hangingPunct="1">
              <a:defRPr/>
            </a:pPr>
            <a:r>
              <a:rPr lang="en-US" cap="all" dirty="0" smtClean="0"/>
              <a:t/>
            </a:r>
            <a:br>
              <a:rPr lang="en-US" cap="all" dirty="0" smtClean="0"/>
            </a:br>
            <a:r>
              <a:rPr lang="ru-RU" cap="all" dirty="0" smtClean="0"/>
              <a:t>"</a:t>
            </a:r>
            <a:r>
              <a:rPr lang="ru-RU" sz="4000" cap="all" dirty="0" smtClean="0"/>
              <a:t>НЕФОРМАЛЫ" - кто они 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"НЕФОРМАЛЫ" - это группа людей, которая возникла по чьей-нибудь инициативе или спонтанно для достижения какой-либо цели людьми с общими интересами и потребностями.</a:t>
            </a:r>
            <a:endParaRPr lang="en-US" sz="2000" dirty="0" smtClean="0"/>
          </a:p>
          <a:p>
            <a:pPr eaLnBrk="1" hangingPunct="1">
              <a:defRPr/>
            </a:pPr>
            <a:r>
              <a:rPr lang="ru-RU" sz="2000" dirty="0" smtClean="0"/>
              <a:t>ФОРМАЛЬНОЙ обычно называют социальную группу, обладающую юридическим статусом, являющуюся частью  социального  института, организации, где положение отдельных членов строго регламентировано официальными правилами и законами. А неформальные организации  и объединения ничего этого не имеют.</a:t>
            </a:r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Причины возникновения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За период с 88 по 93-94 год количество неформальных объединений выросло с 8% до 38% т.е. в три раза. </a:t>
            </a:r>
          </a:p>
          <a:p>
            <a:pPr eaLnBrk="1" hangingPunct="1">
              <a:defRPr/>
            </a:pPr>
            <a:r>
              <a:rPr lang="ru-RU" sz="2000" dirty="0" smtClean="0"/>
              <a:t>	1) Волна  </a:t>
            </a:r>
            <a:r>
              <a:rPr lang="ru-RU" sz="2000" dirty="0" err="1" smtClean="0"/>
              <a:t>неформалитета</a:t>
            </a:r>
            <a:r>
              <a:rPr lang="ru-RU" sz="2000" dirty="0" smtClean="0"/>
              <a:t> после революционные годы. Контр культурные группировки молодежи.</a:t>
            </a:r>
          </a:p>
          <a:p>
            <a:pPr eaLnBrk="1" hangingPunct="1">
              <a:defRPr/>
            </a:pPr>
            <a:endParaRPr lang="ru-RU" sz="1000" dirty="0" smtClean="0"/>
          </a:p>
          <a:p>
            <a:pPr eaLnBrk="1" hangingPunct="1">
              <a:defRPr/>
            </a:pPr>
            <a:r>
              <a:rPr lang="ru-RU" sz="2000" dirty="0" smtClean="0"/>
              <a:t>	2) Волна 60-е годы. Период Хрущевской оттепели. Это первые симптомы разложения административно-командной системы. (Художники, Барды, Стиляги).</a:t>
            </a:r>
          </a:p>
          <a:p>
            <a:pPr eaLnBrk="1" hangingPunct="1">
              <a:defRPr/>
            </a:pPr>
            <a:r>
              <a:rPr lang="ru-RU" dirty="0" smtClean="0"/>
              <a:t>	</a:t>
            </a:r>
            <a:r>
              <a:rPr lang="ru-RU" sz="2000" dirty="0" smtClean="0"/>
              <a:t>3) Волна. 1986 год. Существование неформальных групп было признано официально. Неформалов стали определять по различным соматическим средствам (одежда, сленг, значковая атрибутика, манеры, мораль и.т.д.) </a:t>
            </a:r>
            <a:r>
              <a:rPr lang="en-US" sz="2000" dirty="0" smtClean="0"/>
              <a:t>c </a:t>
            </a:r>
            <a:r>
              <a:rPr lang="ru-RU" sz="2000" dirty="0" smtClean="0"/>
              <a:t>помощью, которых молодые отгораживались от взрослого сообщества. Отстаивая свое право на внутреннюю жизнь.	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Причины возникновения.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         1) Вызов обществу, протест.</a:t>
            </a:r>
          </a:p>
          <a:p>
            <a:pPr eaLnBrk="1" hangingPunct="1">
              <a:defRPr/>
            </a:pPr>
            <a:r>
              <a:rPr lang="ru-RU" sz="2000" dirty="0" smtClean="0"/>
              <a:t>	2) Вызов семье, непонимание в семье.</a:t>
            </a:r>
          </a:p>
          <a:p>
            <a:pPr eaLnBrk="1" hangingPunct="1">
              <a:defRPr/>
            </a:pPr>
            <a:r>
              <a:rPr lang="ru-RU" sz="2000" dirty="0" smtClean="0"/>
              <a:t>	3) Нежелание быть как все.</a:t>
            </a:r>
          </a:p>
          <a:p>
            <a:pPr eaLnBrk="1" hangingPunct="1">
              <a:defRPr/>
            </a:pPr>
            <a:r>
              <a:rPr lang="ru-RU" sz="2000" dirty="0" smtClean="0"/>
              <a:t>	4) Желание утвердится в новой среде.</a:t>
            </a:r>
          </a:p>
          <a:p>
            <a:pPr eaLnBrk="1" hangingPunct="1">
              <a:defRPr/>
            </a:pPr>
            <a:r>
              <a:rPr lang="ru-RU" sz="2000" dirty="0" smtClean="0"/>
              <a:t>	5) Привлечь к себе внимание.</a:t>
            </a:r>
          </a:p>
          <a:p>
            <a:pPr eaLnBrk="1" hangingPunct="1">
              <a:defRPr/>
            </a:pPr>
            <a:r>
              <a:rPr lang="ru-RU" sz="2000" dirty="0" smtClean="0"/>
              <a:t>	6) Не развитая сфера организации досуга для молодежи в стране.</a:t>
            </a:r>
          </a:p>
          <a:p>
            <a:pPr eaLnBrk="1" hangingPunct="1">
              <a:defRPr/>
            </a:pPr>
            <a:r>
              <a:rPr lang="ru-RU" sz="2000" dirty="0" smtClean="0"/>
              <a:t>	7) Копирование западных структур, течений, культуры.</a:t>
            </a:r>
          </a:p>
          <a:p>
            <a:pPr eaLnBrk="1" hangingPunct="1">
              <a:defRPr/>
            </a:pPr>
            <a:r>
              <a:rPr lang="ru-RU" sz="2000" dirty="0" smtClean="0"/>
              <a:t>	8) Религиозные идейные убеждения.</a:t>
            </a:r>
          </a:p>
          <a:p>
            <a:pPr eaLnBrk="1" hangingPunct="1">
              <a:defRPr/>
            </a:pPr>
            <a:r>
              <a:rPr lang="ru-RU" sz="2000" dirty="0" smtClean="0"/>
              <a:t>	9) Дань моде.</a:t>
            </a:r>
          </a:p>
          <a:p>
            <a:pPr eaLnBrk="1" hangingPunct="1">
              <a:defRPr/>
            </a:pPr>
            <a:r>
              <a:rPr lang="ru-RU" sz="2000" dirty="0" smtClean="0"/>
              <a:t>        10) Отсутствие цели в жизни.</a:t>
            </a:r>
          </a:p>
          <a:p>
            <a:pPr eaLnBrk="1" hangingPunct="1">
              <a:defRPr/>
            </a:pPr>
            <a:r>
              <a:rPr lang="ru-RU" sz="2000" dirty="0" smtClean="0"/>
              <a:t>        11) Влияние криминальных структур, хулиганство.</a:t>
            </a:r>
          </a:p>
          <a:p>
            <a:pPr eaLnBrk="1" hangingPunct="1">
              <a:defRPr/>
            </a:pPr>
            <a:r>
              <a:rPr lang="ru-RU" sz="2000" dirty="0" smtClean="0"/>
              <a:t>        12) Возрастные увлечения.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Классификация неформалов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7570788" cy="51974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err="1" smtClean="0"/>
              <a:t>Ассоциальные</a:t>
            </a:r>
            <a:r>
              <a:rPr lang="ru-RU" sz="2400" u="sng" dirty="0" smtClean="0"/>
              <a:t> </a:t>
            </a:r>
            <a:r>
              <a:rPr lang="ru-RU" sz="2400" dirty="0" smtClean="0"/>
              <a:t>- стоят в стороне от социальных проблем, но не представляют угрозу общества. К таким объединениям относятся стихийно образующиеся компании, на основе общественного интереса, увлечения, вида </a:t>
            </a:r>
            <a:r>
              <a:rPr lang="ru-RU" sz="2400" dirty="0" err="1" smtClean="0"/>
              <a:t>досуговой</a:t>
            </a:r>
            <a:r>
              <a:rPr lang="ru-RU" sz="2400" dirty="0" smtClean="0"/>
              <a:t> деятельности, подражание выбранному типу поведения. </a:t>
            </a:r>
          </a:p>
          <a:p>
            <a:pPr eaLnBrk="1" hangingPunct="1">
              <a:defRPr/>
            </a:pPr>
            <a:r>
              <a:rPr lang="ru-RU" sz="2400" b="1" dirty="0" err="1" smtClean="0"/>
              <a:t>Антисоциальные</a:t>
            </a:r>
            <a:r>
              <a:rPr lang="ru-RU" sz="2400" dirty="0" smtClean="0"/>
              <a:t> </a:t>
            </a:r>
            <a:r>
              <a:rPr lang="ru-RU" sz="2400" dirty="0" smtClean="0"/>
              <a:t>- ярко выраженный агрессивный характер, стремление утвердить себя за счет других,  нравственная глухота.</a:t>
            </a:r>
          </a:p>
          <a:p>
            <a:pPr eaLnBrk="1" hangingPunct="1">
              <a:defRPr/>
            </a:pPr>
            <a:r>
              <a:rPr lang="ru-RU" sz="2400" dirty="0" smtClean="0"/>
              <a:t> </a:t>
            </a:r>
            <a:r>
              <a:rPr lang="ru-RU" sz="2400" b="1" dirty="0" err="1" smtClean="0"/>
              <a:t>Просоциальные</a:t>
            </a:r>
            <a:r>
              <a:rPr lang="ru-RU" sz="2400" dirty="0" smtClean="0"/>
              <a:t> неформальные клубы или объединения – это социально-положительные. Эти объединения приносят пользу обществу, и решают социальные проблемы культурно-защитного характера.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2529</TotalTime>
  <Words>2290</Words>
  <Application>Microsoft Office PowerPoint</Application>
  <PresentationFormat>Экран (4:3)</PresentationFormat>
  <Paragraphs>140</Paragraphs>
  <Slides>50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Течение</vt:lpstr>
      <vt:lpstr>Фотография Photo Editor</vt:lpstr>
      <vt:lpstr> Молодежные субкультуры  Неформальные объединения</vt:lpstr>
      <vt:lpstr>Молодежная субкультура, что это?</vt:lpstr>
      <vt:lpstr>Молодежная субкультура</vt:lpstr>
      <vt:lpstr>Протест против общепринятых установок</vt:lpstr>
      <vt:lpstr>Слайд 5</vt:lpstr>
      <vt:lpstr> "НЕФОРМАЛЫ" - кто они ? </vt:lpstr>
      <vt:lpstr>Причины возникновения</vt:lpstr>
      <vt:lpstr> Причины возникновения. </vt:lpstr>
      <vt:lpstr>Классификация неформалов</vt:lpstr>
      <vt:lpstr>Слайд 10</vt:lpstr>
      <vt:lpstr>Будущее мажора безоблачно и не вызывает никаких тревог</vt:lpstr>
      <vt:lpstr>«Мажор»</vt:lpstr>
      <vt:lpstr>Будущее «мажора»</vt:lpstr>
      <vt:lpstr>Панки</vt:lpstr>
      <vt:lpstr>Панки</vt:lpstr>
      <vt:lpstr>Панки</vt:lpstr>
      <vt:lpstr>Панки</vt:lpstr>
      <vt:lpstr>Панки</vt:lpstr>
      <vt:lpstr>Панки. Символика и атрибутика.</vt:lpstr>
      <vt:lpstr>Панки. Символика и атрибутика.</vt:lpstr>
      <vt:lpstr>Хиппи</vt:lpstr>
      <vt:lpstr>Хиппи</vt:lpstr>
      <vt:lpstr>Хиппи</vt:lpstr>
      <vt:lpstr>"Люди в черном на наших улицах", или кто такие готы </vt:lpstr>
      <vt:lpstr>Слайд 25</vt:lpstr>
      <vt:lpstr>Подгруппы "готов":</vt:lpstr>
      <vt:lpstr>Наследники панков </vt:lpstr>
      <vt:lpstr>Декаденты новейшего образца,</vt:lpstr>
      <vt:lpstr>Готика и готы</vt:lpstr>
      <vt:lpstr>  Черное + розовое = ЭМО   </vt:lpstr>
      <vt:lpstr>Что такое эмо?</vt:lpstr>
      <vt:lpstr>Эмо-киды </vt:lpstr>
      <vt:lpstr>Эмо-культура, эмо-стиль </vt:lpstr>
      <vt:lpstr>Внешний вид эмо-кида: </vt:lpstr>
      <vt:lpstr>Фанаты</vt:lpstr>
      <vt:lpstr>Фанаты</vt:lpstr>
      <vt:lpstr>Фанаты</vt:lpstr>
      <vt:lpstr>Слайд 38</vt:lpstr>
      <vt:lpstr>Нацисты</vt:lpstr>
      <vt:lpstr>Нацисты</vt:lpstr>
      <vt:lpstr>Скинхеды</vt:lpstr>
      <vt:lpstr>Скинхеды</vt:lpstr>
      <vt:lpstr>«Гопники»</vt:lpstr>
      <vt:lpstr>Гопники (значения) </vt:lpstr>
      <vt:lpstr>Го́пник</vt:lpstr>
      <vt:lpstr>Слайд 46</vt:lpstr>
      <vt:lpstr>Неформалы художественной направленности</vt:lpstr>
      <vt:lpstr>Граффити</vt:lpstr>
      <vt:lpstr>Неформалы художественной направленности</vt:lpstr>
      <vt:lpstr>Спасибо за внимание!!!</vt:lpstr>
    </vt:vector>
  </TitlesOfParts>
  <Company>база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Специфика современных российских молодежных субкультур </dc:title>
  <dc:creator>Мишаня</dc:creator>
  <cp:lastModifiedBy>Admin</cp:lastModifiedBy>
  <cp:revision>115</cp:revision>
  <dcterms:created xsi:type="dcterms:W3CDTF">2008-01-07T09:34:14Z</dcterms:created>
  <dcterms:modified xsi:type="dcterms:W3CDTF">2013-11-13T11:48:14Z</dcterms:modified>
</cp:coreProperties>
</file>