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4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xXx" initials="x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79" autoAdjust="0"/>
    <p:restoredTop sz="94624" autoAdjust="0"/>
  </p:normalViewPr>
  <p:slideViewPr>
    <p:cSldViewPr>
      <p:cViewPr>
        <p:scale>
          <a:sx n="94" d="100"/>
          <a:sy n="94" d="100"/>
        </p:scale>
        <p:origin x="-85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1" d="100"/>
          <a:sy n="51" d="100"/>
        </p:scale>
        <p:origin x="-2868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8A50CA-99E1-438C-B41A-CF51E5A464FF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BA3422E7-12FA-4E20-B4F2-9B2BA2DA6CF3}">
      <dgm:prSet/>
      <dgm:spPr/>
      <dgm:t>
        <a:bodyPr/>
        <a:lstStyle/>
        <a:p>
          <a:pPr rtl="0"/>
          <a:r>
            <a:rPr lang="ru-RU" b="1" dirty="0" smtClean="0"/>
            <a:t>МАРИНА  ЦВЕТАЕВА</a:t>
          </a:r>
          <a:endParaRPr lang="ru-RU" b="1" dirty="0"/>
        </a:p>
      </dgm:t>
    </dgm:pt>
    <dgm:pt modelId="{5117B6D3-0C6E-4C05-B0AA-04FCB68143E2}" type="parTrans" cxnId="{F2D31FB4-D03A-458C-942D-1C69496C6BD5}">
      <dgm:prSet/>
      <dgm:spPr/>
      <dgm:t>
        <a:bodyPr/>
        <a:lstStyle/>
        <a:p>
          <a:endParaRPr lang="ru-RU"/>
        </a:p>
      </dgm:t>
    </dgm:pt>
    <dgm:pt modelId="{2D0EC7D3-B916-4506-BA32-B100B9F68D30}" type="sibTrans" cxnId="{F2D31FB4-D03A-458C-942D-1C69496C6BD5}">
      <dgm:prSet/>
      <dgm:spPr/>
      <dgm:t>
        <a:bodyPr/>
        <a:lstStyle/>
        <a:p>
          <a:endParaRPr lang="ru-RU"/>
        </a:p>
      </dgm:t>
    </dgm:pt>
    <dgm:pt modelId="{68B02264-9580-4961-B2A8-F32625D6411C}" type="pres">
      <dgm:prSet presAssocID="{2A8A50CA-99E1-438C-B41A-CF51E5A464F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BEB090C-01F9-4E36-A03C-C598954C3F05}" type="pres">
      <dgm:prSet presAssocID="{BA3422E7-12FA-4E20-B4F2-9B2BA2DA6CF3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2D31FB4-D03A-458C-942D-1C69496C6BD5}" srcId="{2A8A50CA-99E1-438C-B41A-CF51E5A464FF}" destId="{BA3422E7-12FA-4E20-B4F2-9B2BA2DA6CF3}" srcOrd="0" destOrd="0" parTransId="{5117B6D3-0C6E-4C05-B0AA-04FCB68143E2}" sibTransId="{2D0EC7D3-B916-4506-BA32-B100B9F68D30}"/>
    <dgm:cxn modelId="{9176A264-56AD-4EB8-A66F-D82E20FFA93C}" type="presOf" srcId="{BA3422E7-12FA-4E20-B4F2-9B2BA2DA6CF3}" destId="{BBEB090C-01F9-4E36-A03C-C598954C3F05}" srcOrd="0" destOrd="0" presId="urn:microsoft.com/office/officeart/2005/8/layout/process1"/>
    <dgm:cxn modelId="{C2E68317-3F8B-44D9-9CDA-D2519F45D3B3}" type="presOf" srcId="{2A8A50CA-99E1-438C-B41A-CF51E5A464FF}" destId="{68B02264-9580-4961-B2A8-F32625D6411C}" srcOrd="0" destOrd="0" presId="urn:microsoft.com/office/officeart/2005/8/layout/process1"/>
    <dgm:cxn modelId="{777C7149-ABE6-4A85-A5DF-7C89ADED4FD1}" type="presParOf" srcId="{68B02264-9580-4961-B2A8-F32625D6411C}" destId="{BBEB090C-01F9-4E36-A03C-C598954C3F05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1C0E51F-027E-4126-9BB9-1F62DD76750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B922552E-D969-43A1-9FCC-426C2206A1C6}">
      <dgm:prSet/>
      <dgm:spPr/>
      <dgm:t>
        <a:bodyPr/>
        <a:lstStyle/>
        <a:p>
          <a:pPr rtl="0"/>
          <a:r>
            <a:rPr lang="ru-RU" b="1" dirty="0" smtClean="0"/>
            <a:t>АННА  АХМАТОВА</a:t>
          </a:r>
          <a:endParaRPr lang="ru-RU" b="1" dirty="0"/>
        </a:p>
      </dgm:t>
    </dgm:pt>
    <dgm:pt modelId="{5B88DAFF-DA07-468A-82A6-110427336008}" type="parTrans" cxnId="{8DD8D4ED-4849-4749-ABB6-6203387BB19F}">
      <dgm:prSet/>
      <dgm:spPr/>
      <dgm:t>
        <a:bodyPr/>
        <a:lstStyle/>
        <a:p>
          <a:endParaRPr lang="ru-RU"/>
        </a:p>
      </dgm:t>
    </dgm:pt>
    <dgm:pt modelId="{B158D9D3-B2EB-4027-99F6-594C883F3132}" type="sibTrans" cxnId="{8DD8D4ED-4849-4749-ABB6-6203387BB19F}">
      <dgm:prSet/>
      <dgm:spPr/>
      <dgm:t>
        <a:bodyPr/>
        <a:lstStyle/>
        <a:p>
          <a:endParaRPr lang="ru-RU"/>
        </a:p>
      </dgm:t>
    </dgm:pt>
    <dgm:pt modelId="{5316833B-4D54-4843-B84F-9C0C29E71C04}" type="pres">
      <dgm:prSet presAssocID="{A1C0E51F-027E-4126-9BB9-1F62DD76750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531F757-0B7B-4B04-8300-3F10981A72A9}" type="pres">
      <dgm:prSet presAssocID="{B922552E-D969-43A1-9FCC-426C2206A1C6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404F41B-65B6-4BC4-8DCB-984D649D151B}" type="presOf" srcId="{B922552E-D969-43A1-9FCC-426C2206A1C6}" destId="{0531F757-0B7B-4B04-8300-3F10981A72A9}" srcOrd="0" destOrd="0" presId="urn:microsoft.com/office/officeart/2005/8/layout/vList2"/>
    <dgm:cxn modelId="{F68A0897-4757-4EF2-AE4A-BF706B9B3461}" type="presOf" srcId="{A1C0E51F-027E-4126-9BB9-1F62DD76750E}" destId="{5316833B-4D54-4843-B84F-9C0C29E71C04}" srcOrd="0" destOrd="0" presId="urn:microsoft.com/office/officeart/2005/8/layout/vList2"/>
    <dgm:cxn modelId="{8DD8D4ED-4849-4749-ABB6-6203387BB19F}" srcId="{A1C0E51F-027E-4126-9BB9-1F62DD76750E}" destId="{B922552E-D969-43A1-9FCC-426C2206A1C6}" srcOrd="0" destOrd="0" parTransId="{5B88DAFF-DA07-468A-82A6-110427336008}" sibTransId="{B158D9D3-B2EB-4027-99F6-594C883F3132}"/>
    <dgm:cxn modelId="{F5D23A8F-BFCF-4B1B-B7C1-51A5CA033F81}" type="presParOf" srcId="{5316833B-4D54-4843-B84F-9C0C29E71C04}" destId="{0531F757-0B7B-4B04-8300-3F10981A72A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B627770-D3E7-49DB-9800-38BC6F6110DB}" type="doc">
      <dgm:prSet loTypeId="urn:microsoft.com/office/officeart/2005/8/layout/pList1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326830B-6CA3-4F16-B978-1702AF22236A}">
      <dgm:prSet custT="1"/>
      <dgm:spPr/>
      <dgm:t>
        <a:bodyPr/>
        <a:lstStyle/>
        <a:p>
          <a:pPr rtl="0"/>
          <a:r>
            <a:rPr lang="ru-RU" sz="1400" dirty="0" smtClean="0"/>
            <a:t>Крым - это планета в миниатюре.</a:t>
          </a:r>
          <a:br>
            <a:rPr lang="ru-RU" sz="1400" dirty="0" smtClean="0"/>
          </a:br>
          <a:r>
            <a:rPr lang="ru-RU" sz="1400" dirty="0" smtClean="0"/>
            <a:t>Крым - это осколок античности у самых дверей России.</a:t>
          </a:r>
          <a:br>
            <a:rPr lang="ru-RU" sz="1400" dirty="0" smtClean="0"/>
          </a:br>
          <a:r>
            <a:rPr lang="ru-RU" sz="1400" dirty="0" smtClean="0"/>
            <a:t>Крым - это полпути от полюса к экватору.</a:t>
          </a:r>
          <a:br>
            <a:rPr lang="ru-RU" sz="1400" dirty="0" smtClean="0"/>
          </a:br>
          <a:r>
            <a:rPr lang="ru-RU" sz="1400" dirty="0" smtClean="0"/>
            <a:t>Крым - это соединение всех целительных сил Природы и заповедник её чудес,</a:t>
          </a:r>
          <a:br>
            <a:rPr lang="ru-RU" sz="1400" dirty="0" smtClean="0"/>
          </a:br>
          <a:r>
            <a:rPr lang="ru-RU" sz="1400" dirty="0" smtClean="0"/>
            <a:t>Крым - это земля, где круглый год, ежедневно что-то цветёт.</a:t>
          </a:r>
          <a:br>
            <a:rPr lang="ru-RU" sz="1400" dirty="0" smtClean="0"/>
          </a:br>
          <a:r>
            <a:rPr lang="ru-RU" sz="1400" dirty="0" smtClean="0"/>
            <a:t>Крым - арена игры всех стихий - морской, воздушной и подземной.</a:t>
          </a:r>
          <a:br>
            <a:rPr lang="ru-RU" sz="1400" dirty="0" smtClean="0"/>
          </a:br>
          <a:r>
            <a:rPr lang="ru-RU" sz="1400" dirty="0" smtClean="0"/>
            <a:t>Крым - это мастерская человеческого гения и музей его творений.</a:t>
          </a:r>
          <a:br>
            <a:rPr lang="ru-RU" sz="1400" dirty="0" smtClean="0"/>
          </a:br>
          <a:r>
            <a:rPr lang="ru-RU" sz="1400" dirty="0" smtClean="0"/>
            <a:t>Крым - это гостеприимный дом, готовый всегда принять гостей.</a:t>
          </a:r>
          <a:endParaRPr lang="ru-RU" sz="1400" dirty="0"/>
        </a:p>
      </dgm:t>
    </dgm:pt>
    <dgm:pt modelId="{4282D622-2F0F-48E4-ADDB-3C20BF0B0558}" type="parTrans" cxnId="{4E68A717-06DA-492F-BB6D-5AC73118FFEB}">
      <dgm:prSet/>
      <dgm:spPr/>
      <dgm:t>
        <a:bodyPr/>
        <a:lstStyle/>
        <a:p>
          <a:endParaRPr lang="ru-RU"/>
        </a:p>
      </dgm:t>
    </dgm:pt>
    <dgm:pt modelId="{67644290-98A0-4F12-BCCF-C144922AD45A}" type="sibTrans" cxnId="{4E68A717-06DA-492F-BB6D-5AC73118FFEB}">
      <dgm:prSet/>
      <dgm:spPr/>
      <dgm:t>
        <a:bodyPr/>
        <a:lstStyle/>
        <a:p>
          <a:endParaRPr lang="ru-RU"/>
        </a:p>
      </dgm:t>
    </dgm:pt>
    <dgm:pt modelId="{AB22D62A-19BE-4441-83E4-B3F28889E18A}">
      <dgm:prSet custT="1"/>
      <dgm:spPr/>
      <dgm:t>
        <a:bodyPr/>
        <a:lstStyle/>
        <a:p>
          <a:pPr rtl="0"/>
          <a:r>
            <a:rPr lang="ru-RU" sz="1600" dirty="0" smtClean="0"/>
            <a:t>Крым — благодатное место. Место, в которое стремишься, о котором мечтаешь. Очередная встреча с Крымом — это долгожданное свидание, на которое нужно надеть лучше платье, взять с собой самые сокровенные думы и ностальгические мысли. И  примером этому было наше  сегодняшнее путешествие и те стихи, которые вы сегодня услышали, прочтённые чтецами. Я надеюсь, что ваш интерес к этому уголку мира не иссякнет</a:t>
          </a:r>
          <a:r>
            <a:rPr lang="ru-RU" sz="1000" dirty="0" smtClean="0"/>
            <a:t>………</a:t>
          </a:r>
          <a:endParaRPr lang="ru-RU" sz="1000" dirty="0"/>
        </a:p>
      </dgm:t>
    </dgm:pt>
    <dgm:pt modelId="{B075FF64-B8B0-417D-B4CA-91CD4D1E13EE}" type="parTrans" cxnId="{0A5D485D-A094-4EA7-94B2-F3CDFF2F48EA}">
      <dgm:prSet/>
      <dgm:spPr/>
      <dgm:t>
        <a:bodyPr/>
        <a:lstStyle/>
        <a:p>
          <a:endParaRPr lang="ru-RU"/>
        </a:p>
      </dgm:t>
    </dgm:pt>
    <dgm:pt modelId="{1301DA90-EA0A-42E6-87ED-EC6B4C5C6E8C}" type="sibTrans" cxnId="{0A5D485D-A094-4EA7-94B2-F3CDFF2F48EA}">
      <dgm:prSet/>
      <dgm:spPr/>
      <dgm:t>
        <a:bodyPr/>
        <a:lstStyle/>
        <a:p>
          <a:endParaRPr lang="ru-RU"/>
        </a:p>
      </dgm:t>
    </dgm:pt>
    <dgm:pt modelId="{2A678F72-5DF2-4427-A38C-3A131ED796C8}" type="pres">
      <dgm:prSet presAssocID="{EB627770-D3E7-49DB-9800-38BC6F6110D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233D653-50CE-4E8C-9B30-7E6CA1669DA7}" type="pres">
      <dgm:prSet presAssocID="{6326830B-6CA3-4F16-B978-1702AF22236A}" presName="compNode" presStyleCnt="0"/>
      <dgm:spPr/>
    </dgm:pt>
    <dgm:pt modelId="{49B50687-6854-4680-A86A-FAEEDA94CD8A}" type="pres">
      <dgm:prSet presAssocID="{6326830B-6CA3-4F16-B978-1702AF22236A}" presName="pictRect" presStyleLbl="node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A508C5A8-1AD8-4372-8DAF-245F10AEF1F7}" type="pres">
      <dgm:prSet presAssocID="{6326830B-6CA3-4F16-B978-1702AF22236A}" presName="textRec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885124-3247-4DAB-83B8-9D6098C0299A}" type="pres">
      <dgm:prSet presAssocID="{67644290-98A0-4F12-BCCF-C144922AD45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9F3019A7-F87E-4475-B69E-A39DCF856BC9}" type="pres">
      <dgm:prSet presAssocID="{AB22D62A-19BE-4441-83E4-B3F28889E18A}" presName="compNode" presStyleCnt="0"/>
      <dgm:spPr/>
    </dgm:pt>
    <dgm:pt modelId="{EC198B7B-D7CF-476C-A53D-35E7CAF5412A}" type="pres">
      <dgm:prSet presAssocID="{AB22D62A-19BE-4441-83E4-B3F28889E18A}" presName="pictRect" presStyleLbl="node1" presStyleIdx="1" presStyleCnt="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5DE69016-8F9A-406D-B9E3-D633CD786144}" type="pres">
      <dgm:prSet presAssocID="{AB22D62A-19BE-4441-83E4-B3F28889E18A}" presName="textRec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10BBF43-ECB5-46FC-9F13-980810D6590B}" type="presOf" srcId="{67644290-98A0-4F12-BCCF-C144922AD45A}" destId="{7D885124-3247-4DAB-83B8-9D6098C0299A}" srcOrd="0" destOrd="0" presId="urn:microsoft.com/office/officeart/2005/8/layout/pList1#1"/>
    <dgm:cxn modelId="{9C70578E-5F6F-41B1-BB0B-E834315F2064}" type="presOf" srcId="{EB627770-D3E7-49DB-9800-38BC6F6110DB}" destId="{2A678F72-5DF2-4427-A38C-3A131ED796C8}" srcOrd="0" destOrd="0" presId="urn:microsoft.com/office/officeart/2005/8/layout/pList1#1"/>
    <dgm:cxn modelId="{714B98FB-36A6-4347-BE52-A34595A26837}" type="presOf" srcId="{6326830B-6CA3-4F16-B978-1702AF22236A}" destId="{A508C5A8-1AD8-4372-8DAF-245F10AEF1F7}" srcOrd="0" destOrd="0" presId="urn:microsoft.com/office/officeart/2005/8/layout/pList1#1"/>
    <dgm:cxn modelId="{4E68A717-06DA-492F-BB6D-5AC73118FFEB}" srcId="{EB627770-D3E7-49DB-9800-38BC6F6110DB}" destId="{6326830B-6CA3-4F16-B978-1702AF22236A}" srcOrd="0" destOrd="0" parTransId="{4282D622-2F0F-48E4-ADDB-3C20BF0B0558}" sibTransId="{67644290-98A0-4F12-BCCF-C144922AD45A}"/>
    <dgm:cxn modelId="{14D01761-D668-4022-977D-307CE516CA0E}" type="presOf" srcId="{AB22D62A-19BE-4441-83E4-B3F28889E18A}" destId="{5DE69016-8F9A-406D-B9E3-D633CD786144}" srcOrd="0" destOrd="0" presId="urn:microsoft.com/office/officeart/2005/8/layout/pList1#1"/>
    <dgm:cxn modelId="{0A5D485D-A094-4EA7-94B2-F3CDFF2F48EA}" srcId="{EB627770-D3E7-49DB-9800-38BC6F6110DB}" destId="{AB22D62A-19BE-4441-83E4-B3F28889E18A}" srcOrd="1" destOrd="0" parTransId="{B075FF64-B8B0-417D-B4CA-91CD4D1E13EE}" sibTransId="{1301DA90-EA0A-42E6-87ED-EC6B4C5C6E8C}"/>
    <dgm:cxn modelId="{67A8B6D9-90FF-47EF-A4B4-6F4736741257}" type="presParOf" srcId="{2A678F72-5DF2-4427-A38C-3A131ED796C8}" destId="{1233D653-50CE-4E8C-9B30-7E6CA1669DA7}" srcOrd="0" destOrd="0" presId="urn:microsoft.com/office/officeart/2005/8/layout/pList1#1"/>
    <dgm:cxn modelId="{5121D442-BF43-43EF-8B6F-557B9A202605}" type="presParOf" srcId="{1233D653-50CE-4E8C-9B30-7E6CA1669DA7}" destId="{49B50687-6854-4680-A86A-FAEEDA94CD8A}" srcOrd="0" destOrd="0" presId="urn:microsoft.com/office/officeart/2005/8/layout/pList1#1"/>
    <dgm:cxn modelId="{FD5CA443-182F-45C1-8466-F7F152B4ADF4}" type="presParOf" srcId="{1233D653-50CE-4E8C-9B30-7E6CA1669DA7}" destId="{A508C5A8-1AD8-4372-8DAF-245F10AEF1F7}" srcOrd="1" destOrd="0" presId="urn:microsoft.com/office/officeart/2005/8/layout/pList1#1"/>
    <dgm:cxn modelId="{5DAD54AA-0315-47E4-A07E-EDBD02A35ADE}" type="presParOf" srcId="{2A678F72-5DF2-4427-A38C-3A131ED796C8}" destId="{7D885124-3247-4DAB-83B8-9D6098C0299A}" srcOrd="1" destOrd="0" presId="urn:microsoft.com/office/officeart/2005/8/layout/pList1#1"/>
    <dgm:cxn modelId="{2E167D66-62FF-419B-864D-D30D00B40E0C}" type="presParOf" srcId="{2A678F72-5DF2-4427-A38C-3A131ED796C8}" destId="{9F3019A7-F87E-4475-B69E-A39DCF856BC9}" srcOrd="2" destOrd="0" presId="urn:microsoft.com/office/officeart/2005/8/layout/pList1#1"/>
    <dgm:cxn modelId="{92A87977-DFCC-474F-9D28-B02035758905}" type="presParOf" srcId="{9F3019A7-F87E-4475-B69E-A39DCF856BC9}" destId="{EC198B7B-D7CF-476C-A53D-35E7CAF5412A}" srcOrd="0" destOrd="0" presId="urn:microsoft.com/office/officeart/2005/8/layout/pList1#1"/>
    <dgm:cxn modelId="{79379407-B929-44EA-A333-64A9C774BF55}" type="presParOf" srcId="{9F3019A7-F87E-4475-B69E-A39DCF856BC9}" destId="{5DE69016-8F9A-406D-B9E3-D633CD786144}" srcOrd="1" destOrd="0" presId="urn:microsoft.com/office/officeart/2005/8/layout/pList1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EB090C-01F9-4E36-A03C-C598954C3F05}">
      <dsp:nvSpPr>
        <dsp:cNvPr id="0" name=""/>
        <dsp:cNvSpPr/>
      </dsp:nvSpPr>
      <dsp:spPr>
        <a:xfrm>
          <a:off x="2678" y="0"/>
          <a:ext cx="5481042" cy="5667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МАРИНА  ЦВЕТАЕВА</a:t>
          </a:r>
          <a:endParaRPr lang="ru-RU" sz="2400" b="1" kern="1200" dirty="0"/>
        </a:p>
      </dsp:txBody>
      <dsp:txXfrm>
        <a:off x="19277" y="16599"/>
        <a:ext cx="5447844" cy="5335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31F757-0B7B-4B04-8300-3F10981A72A9}">
      <dsp:nvSpPr>
        <dsp:cNvPr id="0" name=""/>
        <dsp:cNvSpPr/>
      </dsp:nvSpPr>
      <dsp:spPr>
        <a:xfrm>
          <a:off x="0" y="7541"/>
          <a:ext cx="3071834" cy="5516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/>
            <a:t>АННА  АХМАТОВА</a:t>
          </a:r>
          <a:endParaRPr lang="ru-RU" sz="2300" b="1" kern="1200" dirty="0"/>
        </a:p>
      </dsp:txBody>
      <dsp:txXfrm>
        <a:off x="26930" y="34471"/>
        <a:ext cx="3017974" cy="49779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B50687-6854-4680-A86A-FAEEDA94CD8A}">
      <dsp:nvSpPr>
        <dsp:cNvPr id="0" name=""/>
        <dsp:cNvSpPr/>
      </dsp:nvSpPr>
      <dsp:spPr>
        <a:xfrm>
          <a:off x="2484" y="316254"/>
          <a:ext cx="3671514" cy="2529673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08C5A8-1AD8-4372-8DAF-245F10AEF1F7}">
      <dsp:nvSpPr>
        <dsp:cNvPr id="0" name=""/>
        <dsp:cNvSpPr/>
      </dsp:nvSpPr>
      <dsp:spPr>
        <a:xfrm>
          <a:off x="2484" y="2845928"/>
          <a:ext cx="3671514" cy="13621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0" numCol="1" spcCol="1270" anchor="t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Крым - это планета в миниатюре.</a:t>
          </a:r>
          <a:br>
            <a:rPr lang="ru-RU" sz="1400" kern="1200" dirty="0" smtClean="0"/>
          </a:br>
          <a:r>
            <a:rPr lang="ru-RU" sz="1400" kern="1200" dirty="0" smtClean="0"/>
            <a:t>Крым - это осколок античности у самых дверей России.</a:t>
          </a:r>
          <a:br>
            <a:rPr lang="ru-RU" sz="1400" kern="1200" dirty="0" smtClean="0"/>
          </a:br>
          <a:r>
            <a:rPr lang="ru-RU" sz="1400" kern="1200" dirty="0" smtClean="0"/>
            <a:t>Крым - это полпути от полюса к экватору.</a:t>
          </a:r>
          <a:br>
            <a:rPr lang="ru-RU" sz="1400" kern="1200" dirty="0" smtClean="0"/>
          </a:br>
          <a:r>
            <a:rPr lang="ru-RU" sz="1400" kern="1200" dirty="0" smtClean="0"/>
            <a:t>Крым - это соединение всех целительных сил Природы и заповедник её чудес,</a:t>
          </a:r>
          <a:br>
            <a:rPr lang="ru-RU" sz="1400" kern="1200" dirty="0" smtClean="0"/>
          </a:br>
          <a:r>
            <a:rPr lang="ru-RU" sz="1400" kern="1200" dirty="0" smtClean="0"/>
            <a:t>Крым - это земля, где круглый год, ежедневно что-то цветёт.</a:t>
          </a:r>
          <a:br>
            <a:rPr lang="ru-RU" sz="1400" kern="1200" dirty="0" smtClean="0"/>
          </a:br>
          <a:r>
            <a:rPr lang="ru-RU" sz="1400" kern="1200" dirty="0" smtClean="0"/>
            <a:t>Крым - арена игры всех стихий - морской, воздушной и подземной.</a:t>
          </a:r>
          <a:br>
            <a:rPr lang="ru-RU" sz="1400" kern="1200" dirty="0" smtClean="0"/>
          </a:br>
          <a:r>
            <a:rPr lang="ru-RU" sz="1400" kern="1200" dirty="0" smtClean="0"/>
            <a:t>Крым - это мастерская человеческого гения и музей его творений.</a:t>
          </a:r>
          <a:br>
            <a:rPr lang="ru-RU" sz="1400" kern="1200" dirty="0" smtClean="0"/>
          </a:br>
          <a:r>
            <a:rPr lang="ru-RU" sz="1400" kern="1200" dirty="0" smtClean="0"/>
            <a:t>Крым - это гостеприимный дом, готовый всегда принять гостей.</a:t>
          </a:r>
          <a:endParaRPr lang="ru-RU" sz="1400" kern="1200" dirty="0"/>
        </a:p>
      </dsp:txBody>
      <dsp:txXfrm>
        <a:off x="2484" y="2845928"/>
        <a:ext cx="3671514" cy="1362131"/>
      </dsp:txXfrm>
    </dsp:sp>
    <dsp:sp modelId="{EC198B7B-D7CF-476C-A53D-35E7CAF5412A}">
      <dsp:nvSpPr>
        <dsp:cNvPr id="0" name=""/>
        <dsp:cNvSpPr/>
      </dsp:nvSpPr>
      <dsp:spPr>
        <a:xfrm>
          <a:off x="4041304" y="316254"/>
          <a:ext cx="3671514" cy="2529673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E69016-8F9A-406D-B9E3-D633CD786144}">
      <dsp:nvSpPr>
        <dsp:cNvPr id="0" name=""/>
        <dsp:cNvSpPr/>
      </dsp:nvSpPr>
      <dsp:spPr>
        <a:xfrm>
          <a:off x="4041304" y="2845928"/>
          <a:ext cx="3671514" cy="13621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Крым — благодатное место. Место, в которое стремишься, о котором мечтаешь. Очередная встреча с Крымом — это долгожданное свидание, на которое нужно надеть лучше платье, взять с собой самые сокровенные думы и ностальгические мысли. И  примером этому было наше  сегодняшнее путешествие и те стихи, которые вы сегодня услышали, прочтённые чтецами. Я надеюсь, что ваш интерес к этому уголку мира не иссякнет</a:t>
          </a:r>
          <a:r>
            <a:rPr lang="ru-RU" sz="1000" kern="1200" dirty="0" smtClean="0"/>
            <a:t>………</a:t>
          </a:r>
          <a:endParaRPr lang="ru-RU" sz="1000" kern="1200" dirty="0"/>
        </a:p>
      </dsp:txBody>
      <dsp:txXfrm>
        <a:off x="4041304" y="2845928"/>
        <a:ext cx="3671514" cy="13621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List1#1">
  <dgm:title val=""/>
  <dgm:desc val=""/>
  <dgm:catLst>
    <dgm:cat type="list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A75D26-B490-42D2-B077-C9F4355C72DD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D8C350-DDDC-473D-B42E-56E2A2A2A8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7665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q=http://jalita.com/guidebook/crimea/ybk.shtml&amp;sa=D&amp;sntz=1&amp;usg=AFQjCNFHckPVWztsJ-x8rAKQagpMpdupxg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www.google.com/url?q=http://jalita.com/big_yalta/gurzuf/index.shtml&amp;sa=D&amp;sntz=1&amp;usg=AFQjCNHsA7B-099OLz4KIiIb8Tfaxwa-Rw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/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К.Г. Паустовский (1892-1968) писал:</a:t>
            </a:r>
          </a:p>
          <a:p>
            <a:pPr rtl="0"/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«Есть уголки нашей земли настолько прекрасные, что каждое посещение их вызывает ощущение счастья, жизненной полноты, настраивает всё наше существо на необыкновенно простое и плодотворное лирическое звучание. Таков Крым... Каждый, кто побывал в Крыму, уносит с собой... сожаление и лёгкую печаль, какую вызывают воспоминания о детстве, и надежду ещё раз увидеть эту полуденную землю.»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D8C350-DDDC-473D-B42E-56E2A2A2A8A0}" type="slidenum">
              <a:rPr lang="ru-RU" smtClean="0"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D8C350-DDDC-473D-B42E-56E2A2A2A8A0}" type="slidenum">
              <a:rPr lang="ru-RU" smtClean="0"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Аю-даг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находится на </a:t>
            </a:r>
            <a:r>
              <a:rPr lang="ru-RU" sz="1200" b="0" i="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Южном берегу Крыма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к востоку от </a:t>
            </a:r>
            <a:r>
              <a:rPr lang="ru-RU" sz="1200" b="0" i="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Гурзуфа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Высота горы составляет 565 метров, длина 2,5 километра, возраст ~ 161 млн. лет. По происхождению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Аю-даг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«неудавшийся вулкан» — лакколит. Некогда магма поднялась из недр земли, но не нашла выхода и застыла в виде огромною купола. Осадочные породы со временем выветрились, и купол обнажился. Гора сложена из диорита. Сходство её с медведем, который, словно охваченный жаждой, припал к морю, чтобы напиться издавна вызывало удивление и породило много легенд о этом памятнике природы.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D8C350-DDDC-473D-B42E-56E2A2A2A8A0}" type="slidenum">
              <a:rPr lang="ru-RU" smtClean="0"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/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Одноэтажный домик по улице Галерейной - ныне здесь музей Александра Грина. В Феодосии писатель создал больше половины из всего написанного.</a:t>
            </a:r>
          </a:p>
          <a:p>
            <a:pPr rtl="0"/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Одноэтажный домик по улице Галерейной - ныне здесь музей Александра Грина. В Феодосии писатель создал больше половины из всего написанного.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D8C350-DDDC-473D-B42E-56E2A2A2A8A0}" type="slidenum">
              <a:rPr lang="ru-RU" smtClean="0"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D8C350-DDDC-473D-B42E-56E2A2A2A8A0}" type="slidenum">
              <a:rPr lang="ru-RU" smtClean="0"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АЮ</a:t>
            </a:r>
            <a:r>
              <a:rPr lang="ru-RU" baseline="0" dirty="0" smtClean="0"/>
              <a:t> – ДАГ В ТУМАННЫЙ ДЕНЬ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D8C350-DDDC-473D-B42E-56E2A2A2A8A0}" type="slidenum">
              <a:rPr lang="ru-RU" smtClean="0"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СРЕДИ  ВОЛН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D8C350-DDDC-473D-B42E-56E2A2A2A8A0}" type="slidenum">
              <a:rPr lang="ru-RU" smtClean="0"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«ДЕВЯТЫЙ ВАЛ»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D8C350-DDDC-473D-B42E-56E2A2A2A8A0}" type="slidenum">
              <a:rPr lang="ru-RU" smtClean="0"/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68342-EA70-4CFC-A688-F0BAFB772433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7FD05-2DB3-443D-A2F3-FC0E3D89EF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68342-EA70-4CFC-A688-F0BAFB772433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7FD05-2DB3-443D-A2F3-FC0E3D89EF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68342-EA70-4CFC-A688-F0BAFB772433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7FD05-2DB3-443D-A2F3-FC0E3D89EF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68342-EA70-4CFC-A688-F0BAFB772433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7FD05-2DB3-443D-A2F3-FC0E3D89EF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68342-EA70-4CFC-A688-F0BAFB772433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7FD05-2DB3-443D-A2F3-FC0E3D89EF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68342-EA70-4CFC-A688-F0BAFB772433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7FD05-2DB3-443D-A2F3-FC0E3D89EF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68342-EA70-4CFC-A688-F0BAFB772433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7FD05-2DB3-443D-A2F3-FC0E3D89EF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68342-EA70-4CFC-A688-F0BAFB772433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7FD05-2DB3-443D-A2F3-FC0E3D89EF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68342-EA70-4CFC-A688-F0BAFB772433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7FD05-2DB3-443D-A2F3-FC0E3D89EF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68342-EA70-4CFC-A688-F0BAFB772433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7FD05-2DB3-443D-A2F3-FC0E3D89EF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68342-EA70-4CFC-A688-F0BAFB772433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7FD05-2DB3-443D-A2F3-FC0E3D89EF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B68342-EA70-4CFC-A688-F0BAFB772433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C7FD05-2DB3-443D-A2F3-FC0E3D89EFE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audio" Target="../media/audio1.wav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Библиотека\Desktop\документы\Картинки на сайт 2021\img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0" y="5877272"/>
            <a:ext cx="4320480" cy="720080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Гривенская сельская библиотека 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год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2827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rpp.nashaucheba.ru/pars_docs/refs/49/48902/img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257220"/>
            <a:ext cx="8072494" cy="638649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</p:pic>
    </p:spTree>
  </p:cSld>
  <p:clrMapOvr>
    <a:masterClrMapping/>
  </p:clrMapOvr>
  <p:transition spd="med">
    <p:dissolve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/>
        </p:nvGraphicFramePr>
        <p:xfrm>
          <a:off x="3071802" y="4786322"/>
          <a:ext cx="3071834" cy="5667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ДУЛИ С ВОСТОКА СУХИЕ ВЕТРЫ,</a:t>
            </a:r>
          </a:p>
          <a:p>
            <a:r>
              <a:rPr lang="ru-RU" sz="1800" dirty="0" smtClean="0"/>
              <a:t>ПАДАЛИ С НЕБА КРУПНЫЕ ЗВЕЗДЫ…</a:t>
            </a:r>
            <a:endParaRPr lang="ru-RU" sz="1800" dirty="0"/>
          </a:p>
        </p:txBody>
      </p:sp>
      <p:pic>
        <p:nvPicPr>
          <p:cNvPr id="31746" name="Picture 2" descr="http://img0.liveinternet.ru/images/attach/c/0/45/460/45460796_Anna_Andreevna_Ahmatova_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9" cstate="print"/>
          <a:srcRect t="21781" b="21781"/>
          <a:stretch>
            <a:fillRect/>
          </a:stretch>
        </p:blipFill>
        <p:spPr bwMode="auto">
          <a:xfrm>
            <a:off x="1792288" y="285729"/>
            <a:ext cx="5486400" cy="444184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images61.fotki.com/v665/photos/7/1454087/10579925/___1887-v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85728"/>
            <a:ext cx="6572297" cy="616747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072330" y="1571612"/>
            <a:ext cx="17859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ИВАН</a:t>
            </a:r>
          </a:p>
          <a:p>
            <a:r>
              <a:rPr lang="ru-RU" b="1" dirty="0" smtClean="0"/>
              <a:t>АЙВАЗОВСКИЙ</a:t>
            </a:r>
          </a:p>
          <a:p>
            <a:endParaRPr lang="ru-RU" b="1" dirty="0" smtClean="0"/>
          </a:p>
          <a:p>
            <a:endParaRPr lang="ru-RU" b="1" dirty="0"/>
          </a:p>
        </p:txBody>
      </p:sp>
    </p:spTree>
  </p:cSld>
  <p:clrMapOvr>
    <a:masterClrMapping/>
  </p:clrMapOvr>
  <p:transition spd="med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cs623121.vk.me/v623121404/46c0b/E6knUcAHe6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wear-arts.com/wp-content/uploads/2015/07/6356527001_6f7e9f7dc7_o-1624x98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714412" y="0"/>
            <a:ext cx="10287072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cdn.topwar.ru/uploads/images/2016/230/vefg92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928726" y="-642966"/>
            <a:ext cx="10287072" cy="750096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571472" y="714356"/>
          <a:ext cx="7715304" cy="45243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all-ru-news.ru/wp-content/uploads/2015/08/54fc5a541eb325997dbfe596bfb1b9e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285728"/>
            <a:ext cx="5905500" cy="387667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428860" y="4214818"/>
            <a:ext cx="607223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К.Г. Паустовский (1892-1968) писал:</a:t>
            </a:r>
          </a:p>
          <a:p>
            <a:r>
              <a:rPr lang="ru-RU" dirty="0"/>
              <a:t>«Есть уголки нашей земли настолько прекрасные, что каждое посещение их вызывает ощущение счастья, жизненной полноты, настраивает всё наше существо на необыкновенно простое и плодотворное лирическое звучание. Таков Крым... Каждый, кто побывал в Крыму, уносит с собой... сожаление и лёгкую печаль, какую вызывают воспоминания о детстве, и надежду ещё раз увидеть эту полуденную землю.»</a:t>
            </a:r>
          </a:p>
        </p:txBody>
      </p:sp>
    </p:spTree>
  </p:cSld>
  <p:clrMapOvr>
    <a:masterClrMapping/>
  </p:clrMapOvr>
  <p:transition spd="med">
    <p:dissolve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lyubosvit.kiev.ua/photos/crimea_map.jpg"/>
          <p:cNvPicPr>
            <a:picLocks noChangeAspect="1" noChangeArrowheads="1"/>
          </p:cNvPicPr>
          <p:nvPr/>
        </p:nvPicPr>
        <p:blipFill>
          <a:blip r:embed="rId4" cstate="print">
            <a:lum bright="-10000"/>
          </a:blip>
          <a:srcRect/>
          <a:stretch>
            <a:fillRect/>
          </a:stretch>
        </p:blipFill>
        <p:spPr bwMode="auto">
          <a:xfrm>
            <a:off x="-71502" y="500042"/>
            <a:ext cx="9215502" cy="6072230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med">
    <p:dissolve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static.tonkosti.ru/tonkosti/table_img/g83/a3a3/554210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290"/>
            <a:ext cx="2595564" cy="2286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19460" name="Picture 4" descr="http://www.taganca.ru/common/magazine/original/pictures/8b57c1052a2a8e37c860e567fb068df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43042" y="3143248"/>
            <a:ext cx="7138985" cy="37147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19462" name="Picture 6" descr="http://img-fotki.yandex.ru/get/6807/155250043.cf/0_fc9af_df11cb56_XX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9058" y="0"/>
            <a:ext cx="4500594" cy="30003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</p:spTree>
  </p:cSld>
  <p:clrMapOvr>
    <a:masterClrMapping/>
  </p:clrMapOvr>
  <p:transition spd="med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cs624225.vk.me/v624225630/2385c/4Cr6aXiQRS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642918"/>
            <a:ext cx="7715304" cy="492922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</p:spTree>
  </p:cSld>
  <p:clrMapOvr>
    <a:masterClrMapping/>
  </p:clrMapOvr>
  <p:transition spd="med">
    <p:dissolve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img4.tourbina.ru/photos.4/4/8/6/5/5/1155684/big.photo/Vnizu-skala-Paru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575" y="214290"/>
            <a:ext cx="8572500" cy="55721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</p:spTree>
  </p:cSld>
  <p:clrMapOvr>
    <a:masterClrMapping/>
  </p:clrMapOvr>
  <p:transition spd="med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cs typeface="Aharoni" pitchFamily="2" charset="-79"/>
              </a:rPr>
              <a:t>А. С. ПУШКИН</a:t>
            </a:r>
            <a:endParaRPr lang="ru-RU" dirty="0">
              <a:cs typeface="Aharoni" pitchFamily="2" charset="-79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/>
              <a:t>Настоящие крымские впечатления начались во время переезда из Феодосии в Гурзуф. В письме брату Пушкин написал:</a:t>
            </a:r>
          </a:p>
          <a:p>
            <a:r>
              <a:rPr lang="ru-RU" dirty="0"/>
              <a:t>“...морем отправились мы мимо полуденных берегов Тавриды, в </a:t>
            </a:r>
            <a:r>
              <a:rPr lang="ru-RU" dirty="0" err="1"/>
              <a:t>Юрзуф</a:t>
            </a:r>
            <a:r>
              <a:rPr lang="ru-RU" dirty="0"/>
              <a:t>, где находилось семейство Раевского. Ночью на корабле писал я Элегию... Корабль плыл перед горами, покрытыми тополями, виноградом, лаврами и кипарисами; везде мелькали татарские селения, издали казались ульями, прилепленными к горам, тополи, как зеленые колонны, стройно возвышались между ними, справа огромный Аю-Даг… И кругом это синее, чистое небо, и светлое море, и блеск, и воздух полуденный…”.</a:t>
            </a:r>
          </a:p>
          <a:p>
            <a:r>
              <a:rPr lang="ru-RU" dirty="0"/>
              <a:t>В </a:t>
            </a:r>
            <a:r>
              <a:rPr lang="ru-RU" dirty="0" err="1"/>
              <a:t>Юрзуфе</a:t>
            </a:r>
            <a:r>
              <a:rPr lang="ru-RU" dirty="0"/>
              <a:t> жил я сиднем, купался в море и объедался виноградом… Я любил, проснувшись ночью, слушать шум моря – и заслушивался целые часы. В двух шагах от дома рос молодой кипарис; каждое утро я навещал его и к нему привязался чувством, похожим на дружество.»</a:t>
            </a:r>
          </a:p>
          <a:p>
            <a:r>
              <a:rPr lang="ru-RU" dirty="0"/>
              <a:t>А.С. Пушкин, лето 1820 года.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0035" y="1500174"/>
            <a:ext cx="3000396" cy="4476749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  <a:p>
            <a:r>
              <a:rPr lang="ru-RU" dirty="0" smtClean="0"/>
              <a:t>                   </a:t>
            </a:r>
            <a:endParaRPr lang="ru-RU" dirty="0"/>
          </a:p>
        </p:txBody>
      </p:sp>
      <p:pic>
        <p:nvPicPr>
          <p:cNvPr id="22530" name="Picture 2" descr="http://www.newtimes.ru/upload/medialibrary/c97/32_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19" y="1571612"/>
            <a:ext cx="3214711" cy="496572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prstGeom prst="foldedCorner">
            <a:avLst/>
          </a:prstGeom>
        </p:spPr>
        <p:txBody>
          <a:bodyPr/>
          <a:lstStyle/>
          <a:p>
            <a:r>
              <a:rPr lang="ru-RU" dirty="0" smtClean="0"/>
              <a:t>М. ВОЛОШИН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prstGeom prst="flowChartOr">
            <a:avLst/>
          </a:prstGeom>
        </p:spPr>
        <p:txBody>
          <a:bodyPr>
            <a:normAutofit lnSpcReduction="10000"/>
          </a:bodyPr>
          <a:lstStyle/>
          <a:p>
            <a:r>
              <a:rPr lang="ru-RU" dirty="0"/>
              <a:t>Преградой волнам и ветрам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Стена </a:t>
            </a:r>
            <a:r>
              <a:rPr lang="ru-RU" dirty="0"/>
              <a:t>размытая вулкана,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Как воздымающийся храм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Встаёт из сизого тумана…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00034" y="357166"/>
            <a:ext cx="3000396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 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28662" y="785794"/>
            <a:ext cx="17620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+mj-lt"/>
                <a:cs typeface="Aharoni" pitchFamily="2" charset="-79"/>
              </a:rPr>
              <a:t> М. ВОЛОШИН</a:t>
            </a:r>
            <a:endParaRPr lang="ru-RU" sz="2000" dirty="0">
              <a:latin typeface="+mj-lt"/>
              <a:cs typeface="Aharoni" pitchFamily="2" charset="-79"/>
            </a:endParaRPr>
          </a:p>
        </p:txBody>
      </p:sp>
      <p:pic>
        <p:nvPicPr>
          <p:cNvPr id="24578" name="Picture 2" descr="http://gdb.rferl.org/6A1EEA8E-2FB1-43D1-B5B8-1DB049C6EAB9_cx3_cy18_cw66_mw1024_mh1024_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400164"/>
            <a:ext cx="3286147" cy="524354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/>
        </p:nvGraphicFramePr>
        <p:xfrm>
          <a:off x="1792288" y="4800600"/>
          <a:ext cx="5486400" cy="5667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857488" y="5367338"/>
            <a:ext cx="3286148" cy="80486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r>
              <a:rPr lang="ru-RU" sz="6200" dirty="0"/>
              <a:t>Над Феодосией угас </a:t>
            </a:r>
          </a:p>
          <a:p>
            <a:r>
              <a:rPr lang="ru-RU" sz="6200" dirty="0"/>
              <a:t>Навеки этот день весенний,</a:t>
            </a:r>
            <a:br>
              <a:rPr lang="ru-RU" sz="6200" dirty="0"/>
            </a:br>
            <a:r>
              <a:rPr lang="ru-RU" sz="6200" dirty="0"/>
              <a:t>И всюду удлиняет тени </a:t>
            </a:r>
          </a:p>
          <a:p>
            <a:r>
              <a:rPr lang="ru-RU" sz="6200" dirty="0"/>
              <a:t>Прелестный предвечерний час. </a:t>
            </a:r>
          </a:p>
          <a:p>
            <a:endParaRPr lang="ru-RU" dirty="0"/>
          </a:p>
        </p:txBody>
      </p:sp>
      <p:pic>
        <p:nvPicPr>
          <p:cNvPr id="25602" name="Picture 2" descr="http://www.rfcda.ru/afisha/2015-12-22_tzetaeva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8" cstate="print"/>
          <a:srcRect t="21677" b="21677"/>
          <a:stretch>
            <a:fillRect/>
          </a:stretch>
        </p:blipFill>
        <p:spPr bwMode="auto">
          <a:xfrm>
            <a:off x="1785918" y="357166"/>
            <a:ext cx="5486400" cy="4114800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258</TotalTime>
  <Words>305</Words>
  <Application>Microsoft Office PowerPoint</Application>
  <PresentationFormat>Экран (4:3)</PresentationFormat>
  <Paragraphs>43</Paragraphs>
  <Slides>16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А. С. ПУШКИН</vt:lpstr>
      <vt:lpstr>М. ВОЛОШИН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Воображенью край священный</dc:title>
  <dc:creator>xXx</dc:creator>
  <cp:lastModifiedBy>Библиотека</cp:lastModifiedBy>
  <cp:revision>25</cp:revision>
  <dcterms:created xsi:type="dcterms:W3CDTF">2016-03-15T13:08:30Z</dcterms:created>
  <dcterms:modified xsi:type="dcterms:W3CDTF">2021-03-15T07:14:25Z</dcterms:modified>
</cp:coreProperties>
</file>