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57" r:id="rId3"/>
    <p:sldId id="278" r:id="rId4"/>
    <p:sldId id="271" r:id="rId5"/>
    <p:sldId id="274" r:id="rId6"/>
    <p:sldId id="275" r:id="rId7"/>
    <p:sldId id="276" r:id="rId8"/>
    <p:sldId id="269" r:id="rId9"/>
    <p:sldId id="263" r:id="rId10"/>
    <p:sldId id="272" r:id="rId11"/>
    <p:sldId id="270" r:id="rId12"/>
    <p:sldId id="279" r:id="rId13"/>
    <p:sldId id="280" r:id="rId14"/>
    <p:sldId id="27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36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FD239-D61A-45AC-99C3-08B8E2506CD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C19A-6D8D-42E1-9793-8A7A65A60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92213" y="877888"/>
            <a:ext cx="4471987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876" tIns="41939" rIns="83876" bIns="419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51338"/>
            <a:ext cx="4735513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4/91143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4038600" cy="652486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itchFamily="18" charset="0"/>
              </a:rPr>
              <a:t>Служба телефона доверия работает каждый день, без выходных. </a:t>
            </a:r>
            <a:br>
              <a:rPr lang="ru-RU" altLang="ru-RU" sz="2200" dirty="0">
                <a:latin typeface="Times New Roman" pitchFamily="18" charset="0"/>
              </a:rPr>
            </a:br>
            <a:r>
              <a:rPr lang="ru-RU" altLang="ru-RU" sz="2200" dirty="0">
                <a:latin typeface="Times New Roman" pitchFamily="18" charset="0"/>
              </a:rPr>
              <a:t>В любое время, днем и ночью каждый обратившийся найдет здесь открытого и понимающего собеседника, готового выслушать и помочь в кризисной ситуации. </a:t>
            </a:r>
            <a:br>
              <a:rPr lang="ru-RU" altLang="ru-RU" sz="2200" dirty="0">
                <a:latin typeface="Times New Roman" pitchFamily="18" charset="0"/>
              </a:rPr>
            </a:br>
            <a:r>
              <a:rPr lang="ru-RU" altLang="ru-RU" sz="2200" dirty="0">
                <a:latin typeface="Times New Roman" pitchFamily="18" charset="0"/>
              </a:rPr>
              <a:t>Сотрудники службы уважают право другого человека быть таким, какой он есть и готовы принять без критики и осуждения. Сам факт обращения на телефон доверия и содержание беседы остается в тайне. Звонящий может не называть своего имени. </a:t>
            </a:r>
            <a:br>
              <a:rPr lang="ru-RU" altLang="ru-RU" sz="2200" dirty="0">
                <a:latin typeface="Times New Roman" pitchFamily="18" charset="0"/>
              </a:rPr>
            </a:br>
            <a:endParaRPr lang="ru-RU" altLang="ru-RU" sz="2200" dirty="0">
              <a:latin typeface="Times New Roman" pitchFamily="18" charset="0"/>
            </a:endParaRPr>
          </a:p>
        </p:txBody>
      </p:sp>
      <p:pic>
        <p:nvPicPr>
          <p:cNvPr id="48135" name="Picture 7" descr="1029560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314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59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1">
            <a:gsLst>
              <a:gs pos="0">
                <a:srgbClr val="287DE4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938"/>
            <a:ext cx="71628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6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effectLst/>
                <a:latin typeface="Arial" charset="0"/>
              </a:rPr>
              <a:t>Полезные советы!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Arial" charset="0"/>
              </a:rPr>
              <a:t>всегда здоровайся со своими одноклассниками;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Arial" charset="0"/>
              </a:rPr>
              <a:t>рассказывай о своих увлечениях, всем будет интересно;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Arial" charset="0"/>
              </a:rPr>
              <a:t>Не обращай внимания на насмешки, тогда у обидчика пропадёт интерес тебя задирать;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Arial" charset="0"/>
              </a:rPr>
              <a:t>покажи фотографии любимого животного;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Arial" charset="0"/>
              </a:rPr>
              <a:t>не хвастайся игрушками и обновками;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Arial" charset="0"/>
              </a:rPr>
              <a:t>не дерись – любой вопрос можно решить мирно.</a:t>
            </a:r>
          </a:p>
        </p:txBody>
      </p:sp>
    </p:spTree>
    <p:extLst>
      <p:ext uri="{BB962C8B-B14F-4D97-AF65-F5344CB8AC3E}">
        <p14:creationId xmlns:p14="http://schemas.microsoft.com/office/powerpoint/2010/main" val="20516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ffectLst/>
              <a:latin typeface="Gill Sans MT" pitchFamily="34" charset="0"/>
            </a:endParaRPr>
          </a:p>
        </p:txBody>
      </p:sp>
      <p:pic>
        <p:nvPicPr>
          <p:cNvPr id="6554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700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84350" y="0"/>
            <a:ext cx="735965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latin typeface="Verdana" pitchFamily="34" charset="0"/>
              </a:rPr>
              <a:t>Телефон Доверия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676400" y="838200"/>
            <a:ext cx="7467600" cy="304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4000" b="1" dirty="0" smtClean="0">
                <a:latin typeface="Verdana" pitchFamily="34" charset="0"/>
              </a:rPr>
              <a:t>8 -800 -2000 -122</a:t>
            </a:r>
          </a:p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2500" b="1" dirty="0" smtClean="0">
                <a:latin typeface="Verdana" pitchFamily="34" charset="0"/>
              </a:rPr>
              <a:t>(</a:t>
            </a:r>
            <a:r>
              <a:rPr lang="ru-RU" altLang="ru-RU" sz="2500" b="1" dirty="0" smtClean="0">
                <a:solidFill>
                  <a:srgbClr val="0070C0"/>
                </a:solidFill>
                <a:latin typeface="Verdana" pitchFamily="34" charset="0"/>
              </a:rPr>
              <a:t>ЗВОНКИ БЕСПЛАТНО</a:t>
            </a:r>
            <a:r>
              <a:rPr lang="ru-RU" altLang="ru-RU" sz="2500" b="1" dirty="0" smtClean="0">
                <a:latin typeface="Verdana" pitchFamily="34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2800" dirty="0" smtClean="0">
                <a:latin typeface="Arial" charset="0"/>
              </a:rPr>
              <a:t>Можешь поделиться с консультантом Телефона Доверия </a:t>
            </a:r>
            <a:r>
              <a:rPr lang="ru-RU" altLang="ru-RU" sz="2800" b="1" dirty="0" smtClean="0">
                <a:latin typeface="Arial" charset="0"/>
              </a:rPr>
              <a:t>любой беспокоящей тебя проблемой.</a:t>
            </a:r>
            <a:endParaRPr lang="ru-RU" altLang="ru-RU" sz="25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endParaRPr lang="ru-RU" altLang="ru-RU" sz="2500" dirty="0" smtClean="0">
              <a:solidFill>
                <a:srgbClr val="009A46"/>
              </a:solidFill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71900"/>
            <a:ext cx="3429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7" descr="http://blog.flymarketing.ru/wp-content/uploads/pn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18859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6490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36" y="-5562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70"/>
            <a:ext cx="4536504" cy="4286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344266"/>
            <a:ext cx="8967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 ВАШЕ ВНИМАНИЕ)))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10" y="877111"/>
            <a:ext cx="4259882" cy="28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" y="0"/>
            <a:ext cx="9063211" cy="6696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75086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  <a:latin typeface="Arno Pro SmText" pitchFamily="18" charset="0"/>
              </a:rPr>
              <a:t>Детский телефон доверия </a:t>
            </a:r>
            <a:r>
              <a:rPr lang="ru-RU" sz="2800" b="1" i="1" dirty="0"/>
              <a:t>- служба, оказывающая экстренную психологическую помощь детям и подросткам, находящимся в трудной  жизненной ситуации, а также  родителям, обратившимся по вопросам взаимоотношений  и воспитания детей.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01226"/>
            <a:ext cx="2828150" cy="33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" y="0"/>
            <a:ext cx="9036496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332656"/>
            <a:ext cx="39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Для чего нужен ДТД?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75" y="2204864"/>
            <a:ext cx="3469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 каким вопросам туда звонят?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1169" y="4077072"/>
            <a:ext cx="5764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Кто отвечает на эти звонки?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6163" y="5514197"/>
            <a:ext cx="5334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Это реально БЕСПЛАТНО?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4985"/>
            <a:ext cx="2160240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701" y="4565874"/>
            <a:ext cx="2884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АНОНИМНО?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714" y="1234"/>
            <a:ext cx="433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Откуда вообще он взялся?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779"/>
            <a:ext cx="8988490" cy="6741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7708" y="349223"/>
            <a:ext cx="6313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 в историю…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08720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 появился в 1953 году как форма помощи людям в кризисном состоянии – как профилактика суицидов. Англичанин Чад Вара объявил свой номер телефона и предложил звонить людям в любое время, если в их жизни возникаю сложности, с которыми они сами не в состоянии справиться: когда они одиноки, растеряны или думают о том, чтобы покончить с жизнью. Он и не предполагал, что на него обрушится все время нарастающая лавина звонков. Несколько дней он справлялся с хлынувшими обращениями сам. Главное, что он понял за это время, - все звонившие, прежде всего, нуждались в дружеской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6996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ctrTitle"/>
          </p:nvPr>
        </p:nvSpPr>
        <p:spPr bwMode="auto">
          <a:xfrm>
            <a:off x="1431925" y="360363"/>
            <a:ext cx="7407275" cy="147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Что лучше: переживать одному или поделиться трудностями с кем-то?</a:t>
            </a:r>
            <a:endParaRPr lang="ru-RU" b="1" dirty="0" smtClean="0">
              <a:solidFill>
                <a:srgbClr val="002060"/>
              </a:solidFill>
              <a:effectLst/>
              <a:latin typeface="Gill Sans MT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>
              <a:defRPr/>
            </a:pPr>
            <a:endParaRPr lang="ru-RU" smtClean="0">
              <a:latin typeface="Arial" charset="0"/>
            </a:endParaRPr>
          </a:p>
        </p:txBody>
      </p:sp>
      <p:pic>
        <p:nvPicPr>
          <p:cNvPr id="12292" name="Picture 5" descr="1302842673_tele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105472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http://f3.foto.rambler.ru/preview/r/376x500/48af0b4d-81dd-ab34-7d85-703cfc1e2542/_%D0%94%D1%80%D1%83%D0%B3_%D0%B2%D1%81%D0%B5%D0%B3%D0%B4%D0%B0_%D0%BF%D0%BE%D0%BC%D0%BE%D0%B6%D0%B5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3581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5" name="Picture 3" descr="http://demotivation.me/images/20110114/9nqr8iifuu3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4295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3085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1066800" y="304800"/>
            <a:ext cx="7499350" cy="1219200"/>
          </a:xfrm>
        </p:spPr>
        <p:txBody>
          <a:bodyPr/>
          <a:lstStyle/>
          <a:p>
            <a:pPr marL="26988"/>
            <a:r>
              <a:rPr lang="ru-RU" altLang="ru-RU" b="1" smtClean="0">
                <a:solidFill>
                  <a:srgbClr val="009A46"/>
                </a:solidFill>
                <a:latin typeface="Arial" charset="0"/>
              </a:rPr>
              <a:t>Чего бы ты ожидал от друга, когда у тебя плохое настроение?</a:t>
            </a:r>
          </a:p>
        </p:txBody>
      </p:sp>
      <p:pic>
        <p:nvPicPr>
          <p:cNvPr id="14339" name="Picture 6" descr="http://stat18.privet.ru/lr/0a2d7a80a43edff2019c28e516463c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50006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http://content.foto.mail.ru/mail/morozilka65/_blogs/i-1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482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Классный час\Телефон доверия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696916" cy="5777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-531440"/>
            <a:ext cx="4824536" cy="68407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телефон доверия открыт для каждого. </a:t>
            </a:r>
          </a:p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работе Детского телефона доверия соблюдаются следующие принципы его работы:</a:t>
            </a:r>
          </a:p>
          <a:p>
            <a:pPr algn="ctr"/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Принцип конфиденциальности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Принцип анонимности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Принцип доступности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Принцип бесплатности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уважения собеседника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выслушивания</a:t>
            </a:r>
          </a:p>
          <a:p>
            <a:pPr algn="ctr"/>
            <a:endParaRPr lang="ru-RU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1489</TotalTime>
  <Words>319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лучше: переживать одному или поделиться трудностями с кем-то?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советы!</vt:lpstr>
      <vt:lpstr>Презентация PowerPoint</vt:lpstr>
      <vt:lpstr>Телефон Доверия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Библиотека</cp:lastModifiedBy>
  <cp:revision>26</cp:revision>
  <dcterms:modified xsi:type="dcterms:W3CDTF">2021-05-13T11:38:43Z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1150223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