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sldIdLst>
    <p:sldId id="256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77" r:id="rId14"/>
    <p:sldId id="278" r:id="rId15"/>
    <p:sldId id="279" r:id="rId16"/>
    <p:sldId id="280" r:id="rId17"/>
    <p:sldId id="281" r:id="rId18"/>
    <p:sldId id="282" r:id="rId19"/>
    <p:sldId id="28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D365"/>
    <a:srgbClr val="BEC5FA"/>
    <a:srgbClr val="9DA4E7"/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4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715359-652B-48AB-B846-6B261F46E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07582-A77D-437B-A7C9-C4FDEFE803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30302-FAA6-44EB-86A9-007433D3C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E824-1DA6-4D4D-A3AB-195D408215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8FD9F-D0E6-4829-B50C-46865C7E9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8D4EA-F1A2-4C51-B0AB-AF5D4E8A8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FCD72-CF39-4CCA-9FFA-234BCAB35F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0AB58-AA50-40A3-9BD5-35FB6E97C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88488-B16A-4083-960D-FACB2F80B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757D5-0D1D-49F9-A645-24760D02D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E67C-CA29-4EEA-A44B-4136420B6B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1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566A0D5E-5EB9-4011-861B-CBD444615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900igr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882_%D0%B3%D0%BE%D0%B4" TargetMode="External"/><Relationship Id="rId13" Type="http://schemas.openxmlformats.org/officeDocument/2006/relationships/hyperlink" Target="http://ru.wikipedia.org/wiki/%D0%A1%D0%B0%D0%BD%D0%BA%D1%82-%D0%9F%D0%B5%D1%82%D0%B5%D1%80%D0%B1%D1%83%D1%80%D0%B3%D1%81%D0%BA%D0%B8%D0%B9_%D0%B3%D0%BE%D1%81%D1%83%D0%B4%D0%B0%D1%80%D1%81%D1%82%D0%B2%D0%B5%D0%BD%D0%BD%D1%8B%D0%B9_%D1%8D%D0%BB%D0%B5%D0%BA%D1%82%D1%80%D0%BE%D1%82%D0%B5%D1%85%D0%BD%D0%B8%D1%87%D0%B5%D1%81%D0%BA%D0%B8%D0%B9_%D1%83%D0%BD%D0%B8%D0%B2%D0%B5%D1%80%D1%81%D0%B8%D1%82%D0%B5%D1%82" TargetMode="External"/><Relationship Id="rId3" Type="http://schemas.openxmlformats.org/officeDocument/2006/relationships/hyperlink" Target="http://ru.wikipedia.org/wiki/%D0%A3%D1%80%D0%B0%D0%BB" TargetMode="External"/><Relationship Id="rId7" Type="http://schemas.openxmlformats.org/officeDocument/2006/relationships/hyperlink" Target="http://ru.wikipedia.org/wiki/%D0%9F%D0%B5%D1%82%D0%B5%D1%80%D0%B1%D1%83%D1%80%D0%B3%D1%81%D0%BA%D0%B8%D0%B9_%D1%83%D0%BD%D0%B8%D0%B2%D0%B5%D1%80%D1%81%D0%B8%D1%82%D0%B5%D1%82" TargetMode="External"/><Relationship Id="rId12" Type="http://schemas.openxmlformats.org/officeDocument/2006/relationships/hyperlink" Target="http://ru.wikipedia.org/wiki/1901_%D0%B3%D0%BE%D0%B4" TargetMode="External"/><Relationship Id="rId17" Type="http://schemas.openxmlformats.org/officeDocument/2006/relationships/image" Target="../media/image1.png"/><Relationship Id="rId2" Type="http://schemas.openxmlformats.org/officeDocument/2006/relationships/hyperlink" Target="http://ru.wikipedia.org/wiki/1859_%D0%B3%D0%BE%D0%B4" TargetMode="External"/><Relationship Id="rId16" Type="http://schemas.openxmlformats.org/officeDocument/2006/relationships/hyperlink" Target="http://ru.wikipedia.org/wiki/%D0%A0%D1%83%D1%81%D1%81%D0%BA%D0%BE%D0%B5_%D1%82%D0%B5%D1%85%D0%BD%D0%B8%D1%87%D0%B5%D1%81%D0%BA%D0%BE%D0%B5_%D0%BE%D0%B1%D1%89%D0%B5%D1%81%D1%82%D0%B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F%D0%B5%D1%80%D0%BC%D1%8C" TargetMode="External"/><Relationship Id="rId11" Type="http://schemas.openxmlformats.org/officeDocument/2006/relationships/hyperlink" Target="http://ru.wikipedia.org/wiki/%D0%AD%D0%BB%D0%B5%D0%BA%D1%82%D1%80%D0%BE%D0%BC%D0%B0%D0%B3%D0%BD%D0%B8%D1%82%D0%BD%D0%BE%D0%B5_%D0%B8%D0%B7%D0%BB%D1%83%D1%87%D0%B5%D0%BD%D0%B8%D0%B5" TargetMode="External"/><Relationship Id="rId5" Type="http://schemas.openxmlformats.org/officeDocument/2006/relationships/hyperlink" Target="http://ru.wikipedia.org/wiki/%D0%A1%D0%B2%D1%8F%D1%89%D0%B5%D0%BD%D0%BD%D0%B8%D0%BA" TargetMode="External"/><Relationship Id="rId15" Type="http://schemas.openxmlformats.org/officeDocument/2006/relationships/hyperlink" Target="http://ru.wikipedia.org/wiki/1900" TargetMode="External"/><Relationship Id="rId10" Type="http://schemas.openxmlformats.org/officeDocument/2006/relationships/hyperlink" Target="http://ru.wikipedia.org/wiki/1890_%D0%B3%D0%BE%D0%B4" TargetMode="External"/><Relationship Id="rId4" Type="http://schemas.openxmlformats.org/officeDocument/2006/relationships/hyperlink" Target="http://ru.wikipedia.org/wiki/%D0%9A%D1%80%D0%B0%D1%81%D0%BD%D0%BE%D1%82%D1%83%D1%80%D1%8C%D0%B8%D0%BD%D1%81%D0%BA" TargetMode="External"/><Relationship Id="rId9" Type="http://schemas.openxmlformats.org/officeDocument/2006/relationships/hyperlink" Target="http://ru.wikipedia.org/wiki/%D0%9A%D1%80%D0%BE%D0%BD%D1%88%D1%82%D0%B0%D0%B4%D1%82" TargetMode="External"/><Relationship Id="rId14" Type="http://schemas.openxmlformats.org/officeDocument/2006/relationships/hyperlink" Target="http://ru.wikipedia.org/wiki/1905_%D0%B3%D0%BE%D0%B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1%D1%80%D0%B0%D0%BD%D0%BB%D0%B8" TargetMode="External"/><Relationship Id="rId2" Type="http://schemas.openxmlformats.org/officeDocument/2006/relationships/hyperlink" Target="http://ru.wikipedia.org/wiki/%D0%9D%D0%B8%D0%BA%D0%BE%D0%BB%D0%B0_%D0%A2%D0%B5%D1%81%D0%BB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3%D1%83%D0%BB%D1%8C%D0%B5%D0%BB%D1%8C%D0%BC%D0%BE_%D0%9C%D0%B0%D1%80%D0%BA%D0%BE%D0%BD%D0%B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48;&#1050;&#1058;%20&#1074;%20&#1088;&#1091;&#1082;&#1072;&#1093;%20&#1091;&#1095;&#1077;&#1085;&#1080;&#1082;&#1072;/&#1076;&#1083;&#1103;%20&#1089;&#1089;&#1099;&#1083;&#1086;&#1082;/&#1055;&#1077;&#1088;&#1074;&#1099;&#1081;%20&#1074;%20&#1084;&#1080;&#1088;&#1077;%20&#1088;&#1072;&#1076;&#1080;&#1086;&#1087;&#1088;&#1080;&#1077;&#1084;&#1085;&#1080;&#1082;.doc" TargetMode="External"/><Relationship Id="rId2" Type="http://schemas.openxmlformats.org/officeDocument/2006/relationships/hyperlink" Target="&#1048;&#1050;&#1058;%20&#1074;%20&#1088;&#1091;&#1082;&#1072;&#1093;%20&#1091;&#1095;&#1077;&#1085;&#1080;&#1082;&#1072;/&#1076;&#1083;&#1103;%20&#1089;&#1089;&#1099;&#1083;&#1086;&#1082;/&#1050;&#1086;&#1075;&#1077;&#1088;&#1077;&#1088;%20&#1051;&#1086;&#1076;&#1078;&#1072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48;&#1050;&#1058;%20&#1074;%20&#1088;&#1091;&#1082;&#1072;&#1093;%20&#1091;&#1095;&#1077;&#1085;&#1080;&#1082;&#1072;/&#1076;&#1083;&#1103;%20&#1089;&#1089;&#1099;&#1083;&#1086;&#1082;/&#1055;&#1077;&#1088;&#1074;&#1072;&#1103;%20&#1088;&#1072;&#1076;&#1080;&#1086;&#1075;&#1088;&#1072;&#1084;&#1084;&#1072;.doc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48;&#1050;&#1058;%20&#1074;%20&#1088;&#1091;&#1082;&#1072;&#1093;%20&#1091;&#1095;&#1077;&#1085;&#1080;&#1082;&#1072;/&#1076;&#1083;&#1103;%20&#1089;&#1089;&#1099;&#1083;&#1086;&#1082;/&#1044;&#1080;&#1087;&#1083;&#1086;&#1084;%20&#1056;&#1058;&#1054;%20&#1055;&#1086;&#1087;&#1086;&#1074;&#1091;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042988" y="1052513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  </a:t>
            </a:r>
            <a:endParaRPr lang="ru-RU" sz="2400" b="1" dirty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187450" y="428604"/>
            <a:ext cx="6913563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 smtClean="0">
                <a:solidFill>
                  <a:schemeClr val="hlink"/>
                </a:solidFill>
              </a:rPr>
              <a:t>  </a:t>
            </a:r>
            <a:r>
              <a:rPr lang="ru-RU" sz="5400" b="1" dirty="0">
                <a:solidFill>
                  <a:schemeClr val="hlink"/>
                </a:solidFill>
              </a:rPr>
              <a:t>А</a:t>
            </a:r>
            <a:r>
              <a:rPr lang="ru-RU" sz="5400" b="1" dirty="0" smtClean="0">
                <a:solidFill>
                  <a:schemeClr val="hlink"/>
                </a:solidFill>
              </a:rPr>
              <a:t>. С.  Попов – отец информационных технологий.</a:t>
            </a:r>
          </a:p>
          <a:p>
            <a:pPr algn="ctr">
              <a:spcBef>
                <a:spcPct val="50000"/>
              </a:spcBef>
            </a:pPr>
            <a:r>
              <a:rPr lang="ru-RU" sz="5400" b="1" dirty="0" smtClean="0">
                <a:solidFill>
                  <a:schemeClr val="accent5">
                    <a:lumMod val="25000"/>
                  </a:schemeClr>
                </a:solidFill>
              </a:rPr>
              <a:t>2021 год  – год науки и технологий</a:t>
            </a:r>
            <a:endParaRPr lang="ru-RU" sz="5400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928662" y="4500570"/>
            <a:ext cx="75612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u="sng" dirty="0" smtClean="0"/>
              <a:t> </a:t>
            </a:r>
            <a:endParaRPr lang="ru-RU" sz="2000" b="1" dirty="0"/>
          </a:p>
        </p:txBody>
      </p:sp>
      <p:sp>
        <p:nvSpPr>
          <p:cNvPr id="7" name="Скругленный прямоугольник 6">
            <a:hlinkClick r:id="rId2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anchor="ctr"/>
          <a:lstStyle/>
          <a:p>
            <a:pPr algn="ctr">
              <a:defRPr/>
            </a:pPr>
            <a:r>
              <a:rPr lang="en-US" sz="2000" u="sng" smtClean="0">
                <a:solidFill>
                  <a:srgbClr val="3333CC"/>
                </a:solidFill>
                <a:latin typeface="Arial"/>
              </a:rPr>
              <a:t>pptcloud.ru</a:t>
            </a:r>
            <a:endParaRPr lang="ru-RU" sz="2000" u="sng">
              <a:solidFill>
                <a:srgbClr val="3333CC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971550" y="333375"/>
            <a:ext cx="7488238" cy="7191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Появление радиосвязи легло в основу развития направлений</a:t>
            </a:r>
            <a:r>
              <a:rPr lang="ru-RU" sz="2000" b="1"/>
              <a:t>.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3203575" y="1412875"/>
            <a:ext cx="525621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РАДИВЕЩАНИЕ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3203575" y="2349500"/>
            <a:ext cx="525621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ТЕЛЕВИДЕНИЕ</a:t>
            </a: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3203575" y="3429000"/>
            <a:ext cx="525621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МОБИЛЬНАЯ СВЯЗЬ</a:t>
            </a:r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3203575" y="4437063"/>
            <a:ext cx="525621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ТЕЛЕГРАФ</a:t>
            </a:r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971550" y="1412875"/>
            <a:ext cx="360363" cy="4751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AutoShape 10"/>
          <p:cNvSpPr>
            <a:spLocks noChangeArrowheads="1"/>
          </p:cNvSpPr>
          <p:nvPr/>
        </p:nvSpPr>
        <p:spPr bwMode="auto">
          <a:xfrm>
            <a:off x="1331913" y="1628775"/>
            <a:ext cx="1871662" cy="215900"/>
          </a:xfrm>
          <a:prstGeom prst="rightArrow">
            <a:avLst>
              <a:gd name="adj1" fmla="val 50000"/>
              <a:gd name="adj2" fmla="val 2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AutoShape 11"/>
          <p:cNvSpPr>
            <a:spLocks noChangeArrowheads="1"/>
          </p:cNvSpPr>
          <p:nvPr/>
        </p:nvSpPr>
        <p:spPr bwMode="auto">
          <a:xfrm>
            <a:off x="1331913" y="2565400"/>
            <a:ext cx="1871662" cy="215900"/>
          </a:xfrm>
          <a:prstGeom prst="rightArrow">
            <a:avLst>
              <a:gd name="adj1" fmla="val 50000"/>
              <a:gd name="adj2" fmla="val 2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2" name="AutoShape 12"/>
          <p:cNvSpPr>
            <a:spLocks noChangeArrowheads="1"/>
          </p:cNvSpPr>
          <p:nvPr/>
        </p:nvSpPr>
        <p:spPr bwMode="auto">
          <a:xfrm>
            <a:off x="1331913" y="4652963"/>
            <a:ext cx="1871662" cy="215900"/>
          </a:xfrm>
          <a:prstGeom prst="rightArrow">
            <a:avLst>
              <a:gd name="adj1" fmla="val 50000"/>
              <a:gd name="adj2" fmla="val 2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3" name="AutoShape 13"/>
          <p:cNvSpPr>
            <a:spLocks noChangeArrowheads="1"/>
          </p:cNvSpPr>
          <p:nvPr/>
        </p:nvSpPr>
        <p:spPr bwMode="auto">
          <a:xfrm>
            <a:off x="1331913" y="5589588"/>
            <a:ext cx="1871662" cy="215900"/>
          </a:xfrm>
          <a:prstGeom prst="rightArrow">
            <a:avLst>
              <a:gd name="adj1" fmla="val 50000"/>
              <a:gd name="adj2" fmla="val 2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4" name="Rectangle 14"/>
          <p:cNvSpPr>
            <a:spLocks noChangeArrowheads="1"/>
          </p:cNvSpPr>
          <p:nvPr/>
        </p:nvSpPr>
        <p:spPr bwMode="auto">
          <a:xfrm>
            <a:off x="3203575" y="5445125"/>
            <a:ext cx="525621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КОСМИЧЕСКАЯ ТЕХНИКА</a:t>
            </a:r>
          </a:p>
        </p:txBody>
      </p:sp>
      <p:sp>
        <p:nvSpPr>
          <p:cNvPr id="13325" name="AutoShape 15"/>
          <p:cNvSpPr>
            <a:spLocks noChangeArrowheads="1"/>
          </p:cNvSpPr>
          <p:nvPr/>
        </p:nvSpPr>
        <p:spPr bwMode="auto">
          <a:xfrm>
            <a:off x="1331913" y="3644900"/>
            <a:ext cx="1871662" cy="215900"/>
          </a:xfrm>
          <a:prstGeom prst="rightArrow">
            <a:avLst>
              <a:gd name="adj1" fmla="val 50000"/>
              <a:gd name="adj2" fmla="val 2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0" name="Text Box 20"/>
          <p:cNvSpPr txBox="1">
            <a:spLocks noChangeArrowheads="1"/>
          </p:cNvSpPr>
          <p:nvPr/>
        </p:nvSpPr>
        <p:spPr bwMode="auto">
          <a:xfrm>
            <a:off x="323850" y="285728"/>
            <a:ext cx="8351838" cy="5632311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/>
              <a:t>А.С.Попов, создав радиоприемник, впервые дал миру не «электрический глаз», а «электрическое ухо», чуткое к информации, передаваемой с помощью лучей Герца в любой точке мира. Он первым, за два года до выдачи патента Маркони, создал систему телеграфии без проводов, систему радиосвязи.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611188" y="260350"/>
            <a:ext cx="81375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ru-RU" sz="3200" b="1">
              <a:solidFill>
                <a:schemeClr val="hlink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chemeClr val="hlink"/>
                </a:solidFill>
              </a:rPr>
              <a:t>МОБИЛЬНЫЙ ( СОТОВЫЙ) ТЕЛЕФОН</a:t>
            </a:r>
          </a:p>
          <a:p>
            <a:pPr algn="ctr"/>
            <a:endParaRPr lang="ru-RU" sz="3200"/>
          </a:p>
        </p:txBody>
      </p:sp>
      <p:sp>
        <p:nvSpPr>
          <p:cNvPr id="25603" name="Text Box 6"/>
          <p:cNvSpPr txBox="1">
            <a:spLocks noChangeArrowheads="1"/>
          </p:cNvSpPr>
          <p:nvPr/>
        </p:nvSpPr>
        <p:spPr bwMode="auto">
          <a:xfrm>
            <a:off x="323850" y="1557338"/>
            <a:ext cx="8569325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u="sng"/>
              <a:t>Мобильный </a:t>
            </a:r>
            <a:r>
              <a:rPr lang="ru-RU" b="1"/>
              <a:t>( сотовый ) телефон- современное средство связи, соединяющее в себе научные и технические достижения второй половины </a:t>
            </a:r>
            <a:r>
              <a:rPr lang="en-US" b="1"/>
              <a:t> XX </a:t>
            </a:r>
            <a:r>
              <a:rPr lang="ru-RU" b="1"/>
              <a:t> века.</a:t>
            </a:r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4932363" y="2924175"/>
            <a:ext cx="280828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Изобретение радио</a:t>
            </a:r>
          </a:p>
        </p:txBody>
      </p:sp>
      <p:sp>
        <p:nvSpPr>
          <p:cNvPr id="25605" name="Rectangle 8"/>
          <p:cNvSpPr>
            <a:spLocks noChangeArrowheads="1"/>
          </p:cNvSpPr>
          <p:nvPr/>
        </p:nvSpPr>
        <p:spPr bwMode="auto">
          <a:xfrm>
            <a:off x="1403350" y="2924175"/>
            <a:ext cx="280828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Изобретение телефона</a:t>
            </a:r>
          </a:p>
        </p:txBody>
      </p:sp>
      <p:sp>
        <p:nvSpPr>
          <p:cNvPr id="25606" name="AutoShape 9"/>
          <p:cNvSpPr>
            <a:spLocks noChangeArrowheads="1"/>
          </p:cNvSpPr>
          <p:nvPr/>
        </p:nvSpPr>
        <p:spPr bwMode="auto">
          <a:xfrm>
            <a:off x="2555875" y="2205038"/>
            <a:ext cx="215900" cy="719137"/>
          </a:xfrm>
          <a:prstGeom prst="upArrow">
            <a:avLst>
              <a:gd name="adj1" fmla="val 50000"/>
              <a:gd name="adj2" fmla="val 8327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AutoShape 10"/>
          <p:cNvSpPr>
            <a:spLocks noChangeArrowheads="1"/>
          </p:cNvSpPr>
          <p:nvPr/>
        </p:nvSpPr>
        <p:spPr bwMode="auto">
          <a:xfrm>
            <a:off x="6227763" y="2205038"/>
            <a:ext cx="215900" cy="719137"/>
          </a:xfrm>
          <a:prstGeom prst="upArrow">
            <a:avLst>
              <a:gd name="adj1" fmla="val 50000"/>
              <a:gd name="adj2" fmla="val 8327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Rectangle 11"/>
          <p:cNvSpPr>
            <a:spLocks noChangeArrowheads="1"/>
          </p:cNvSpPr>
          <p:nvPr/>
        </p:nvSpPr>
        <p:spPr bwMode="auto">
          <a:xfrm>
            <a:off x="468313" y="4076700"/>
            <a:ext cx="18716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1920 г</a:t>
            </a:r>
          </a:p>
        </p:txBody>
      </p:sp>
      <p:sp>
        <p:nvSpPr>
          <p:cNvPr id="25609" name="Rectangle 12"/>
          <p:cNvSpPr>
            <a:spLocks noChangeArrowheads="1"/>
          </p:cNvSpPr>
          <p:nvPr/>
        </p:nvSpPr>
        <p:spPr bwMode="auto">
          <a:xfrm>
            <a:off x="3348038" y="3716338"/>
            <a:ext cx="5327650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Стали конструировать передвижные </a:t>
            </a:r>
          </a:p>
          <a:p>
            <a:pPr algn="ctr"/>
            <a:r>
              <a:rPr lang="ru-RU" b="1"/>
              <a:t>радиостанции, которые устанавливали </a:t>
            </a:r>
          </a:p>
          <a:p>
            <a:pPr algn="ctr"/>
            <a:r>
              <a:rPr lang="ru-RU" b="1"/>
              <a:t>на машины.</a:t>
            </a:r>
          </a:p>
        </p:txBody>
      </p:sp>
      <p:sp>
        <p:nvSpPr>
          <p:cNvPr id="25610" name="Rectangle 13"/>
          <p:cNvSpPr>
            <a:spLocks noChangeArrowheads="1"/>
          </p:cNvSpPr>
          <p:nvPr/>
        </p:nvSpPr>
        <p:spPr bwMode="auto">
          <a:xfrm>
            <a:off x="3348038" y="4797425"/>
            <a:ext cx="53276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Компания «</a:t>
            </a:r>
            <a:r>
              <a:rPr lang="en-US" b="1"/>
              <a:t> Bell laboratoroes</a:t>
            </a:r>
            <a:r>
              <a:rPr lang="ru-RU" b="1"/>
              <a:t>» создала устройство </a:t>
            </a:r>
          </a:p>
          <a:p>
            <a:pPr algn="ctr"/>
            <a:r>
              <a:rPr lang="ru-RU" b="1"/>
              <a:t>для автомобиля, которое поддерживало голосовую</a:t>
            </a:r>
          </a:p>
          <a:p>
            <a:pPr algn="ctr"/>
            <a:r>
              <a:rPr lang="ru-RU" b="1"/>
              <a:t> связь</a:t>
            </a:r>
          </a:p>
        </p:txBody>
      </p:sp>
      <p:sp>
        <p:nvSpPr>
          <p:cNvPr id="25611" name="Rectangle 14"/>
          <p:cNvSpPr>
            <a:spLocks noChangeArrowheads="1"/>
          </p:cNvSpPr>
          <p:nvPr/>
        </p:nvSpPr>
        <p:spPr bwMode="auto">
          <a:xfrm>
            <a:off x="468313" y="5157788"/>
            <a:ext cx="18716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1924 г</a:t>
            </a:r>
          </a:p>
        </p:txBody>
      </p:sp>
      <p:sp>
        <p:nvSpPr>
          <p:cNvPr id="25612" name="Rectangle 15"/>
          <p:cNvSpPr>
            <a:spLocks noChangeArrowheads="1"/>
          </p:cNvSpPr>
          <p:nvPr/>
        </p:nvSpPr>
        <p:spPr bwMode="auto">
          <a:xfrm>
            <a:off x="3348038" y="5876925"/>
            <a:ext cx="53276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Фирма «</a:t>
            </a:r>
            <a:r>
              <a:rPr lang="en-US" b="1"/>
              <a:t>Motorola</a:t>
            </a:r>
            <a:r>
              <a:rPr lang="ru-RU" b="1"/>
              <a:t>» разработала для армии </a:t>
            </a:r>
          </a:p>
          <a:p>
            <a:pPr algn="ctr"/>
            <a:r>
              <a:rPr lang="ru-RU" b="1"/>
              <a:t>США первую переносную радиостанцию.</a:t>
            </a:r>
          </a:p>
        </p:txBody>
      </p:sp>
      <p:sp>
        <p:nvSpPr>
          <p:cNvPr id="25613" name="Rectangle 16"/>
          <p:cNvSpPr>
            <a:spLocks noChangeArrowheads="1"/>
          </p:cNvSpPr>
          <p:nvPr/>
        </p:nvSpPr>
        <p:spPr bwMode="auto">
          <a:xfrm>
            <a:off x="468313" y="6092825"/>
            <a:ext cx="18716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1940 г</a:t>
            </a:r>
          </a:p>
        </p:txBody>
      </p:sp>
      <p:sp>
        <p:nvSpPr>
          <p:cNvPr id="25614" name="AutoShape 18"/>
          <p:cNvSpPr>
            <a:spLocks noChangeArrowheads="1"/>
          </p:cNvSpPr>
          <p:nvPr/>
        </p:nvSpPr>
        <p:spPr bwMode="auto">
          <a:xfrm>
            <a:off x="2339975" y="4221163"/>
            <a:ext cx="1008063" cy="144462"/>
          </a:xfrm>
          <a:prstGeom prst="rightArrow">
            <a:avLst>
              <a:gd name="adj1" fmla="val 50000"/>
              <a:gd name="adj2" fmla="val 174451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5" name="AutoShape 19"/>
          <p:cNvSpPr>
            <a:spLocks noChangeArrowheads="1"/>
          </p:cNvSpPr>
          <p:nvPr/>
        </p:nvSpPr>
        <p:spPr bwMode="auto">
          <a:xfrm>
            <a:off x="2339975" y="5229225"/>
            <a:ext cx="1008063" cy="144463"/>
          </a:xfrm>
          <a:prstGeom prst="rightArrow">
            <a:avLst>
              <a:gd name="adj1" fmla="val 50000"/>
              <a:gd name="adj2" fmla="val 1744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AutoShape 20"/>
          <p:cNvSpPr>
            <a:spLocks noChangeArrowheads="1"/>
          </p:cNvSpPr>
          <p:nvPr/>
        </p:nvSpPr>
        <p:spPr bwMode="auto">
          <a:xfrm>
            <a:off x="2339975" y="6165850"/>
            <a:ext cx="1008063" cy="144463"/>
          </a:xfrm>
          <a:prstGeom prst="rightArrow">
            <a:avLst>
              <a:gd name="adj1" fmla="val 50000"/>
              <a:gd name="adj2" fmla="val 1744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395288" y="620713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Конец 1940- х г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3419475" y="333375"/>
            <a:ext cx="53292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 США были выпущены первые радиотелефоны, </a:t>
            </a:r>
          </a:p>
          <a:p>
            <a:pPr algn="ctr"/>
            <a:r>
              <a:rPr lang="ru-RU" b="1"/>
              <a:t>которые устанавливались в автомобилях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3419475" y="1628775"/>
            <a:ext cx="53292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 США были выпущены первые радиотелефоны, </a:t>
            </a:r>
          </a:p>
          <a:p>
            <a:pPr algn="ctr"/>
            <a:r>
              <a:rPr lang="ru-RU" b="1"/>
              <a:t>которые устанавливались в автомобилях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468313" y="2133600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Конец 1940- х г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3419475" y="2924175"/>
            <a:ext cx="53292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 Стокгольме и  Гётеборге уже действует</a:t>
            </a:r>
          </a:p>
          <a:p>
            <a:pPr algn="ctr"/>
            <a:r>
              <a:rPr lang="ru-RU" b="1"/>
              <a:t>коммерческая мобильная связь, но она </a:t>
            </a:r>
          </a:p>
          <a:p>
            <a:pPr algn="ctr"/>
            <a:r>
              <a:rPr lang="ru-RU" b="1"/>
              <a:t>насчитывает 26 абонентов.</a:t>
            </a:r>
          </a:p>
        </p:txBody>
      </p:sp>
      <p:sp>
        <p:nvSpPr>
          <p:cNvPr id="26631" name="Rectangle 9"/>
          <p:cNvSpPr>
            <a:spLocks noChangeArrowheads="1"/>
          </p:cNvSpPr>
          <p:nvPr/>
        </p:nvSpPr>
        <p:spPr bwMode="auto">
          <a:xfrm>
            <a:off x="468313" y="4652963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1960 г</a:t>
            </a:r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3419475" y="4292600"/>
            <a:ext cx="53292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Резко снизился вес мобильных телефонов  , </a:t>
            </a:r>
          </a:p>
          <a:p>
            <a:pPr algn="ctr"/>
            <a:r>
              <a:rPr lang="ru-RU" b="1"/>
              <a:t>с 30 кг до 10 кг</a:t>
            </a:r>
          </a:p>
        </p:txBody>
      </p:sp>
      <p:sp>
        <p:nvSpPr>
          <p:cNvPr id="26633" name="Rectangle 11"/>
          <p:cNvSpPr>
            <a:spLocks noChangeArrowheads="1"/>
          </p:cNvSpPr>
          <p:nvPr/>
        </p:nvSpPr>
        <p:spPr bwMode="auto">
          <a:xfrm>
            <a:off x="3419475" y="5589588"/>
            <a:ext cx="53292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 Нью-Йорке компания  провела</a:t>
            </a:r>
          </a:p>
          <a:p>
            <a:pPr algn="ctr"/>
            <a:r>
              <a:rPr lang="ru-RU" b="1"/>
              <a:t> первые испытания бытового мобильного </a:t>
            </a:r>
          </a:p>
          <a:p>
            <a:pPr algn="ctr"/>
            <a:r>
              <a:rPr lang="ru-RU" b="1"/>
              <a:t>телефона , он   весил 1 кг на 30 мин разговора</a:t>
            </a:r>
          </a:p>
        </p:txBody>
      </p:sp>
      <p:sp>
        <p:nvSpPr>
          <p:cNvPr id="26634" name="Rectangle 12"/>
          <p:cNvSpPr>
            <a:spLocks noChangeArrowheads="1"/>
          </p:cNvSpPr>
          <p:nvPr/>
        </p:nvSpPr>
        <p:spPr bwMode="auto">
          <a:xfrm>
            <a:off x="468313" y="3357563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1956 г</a:t>
            </a:r>
          </a:p>
        </p:txBody>
      </p:sp>
      <p:sp>
        <p:nvSpPr>
          <p:cNvPr id="26635" name="Rectangle 13"/>
          <p:cNvSpPr>
            <a:spLocks noChangeArrowheads="1"/>
          </p:cNvSpPr>
          <p:nvPr/>
        </p:nvSpPr>
        <p:spPr bwMode="auto">
          <a:xfrm>
            <a:off x="468313" y="5876925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Апрель 1973 г</a:t>
            </a:r>
          </a:p>
        </p:txBody>
      </p:sp>
      <p:sp>
        <p:nvSpPr>
          <p:cNvPr id="26636" name="AutoShape 14"/>
          <p:cNvSpPr>
            <a:spLocks noChangeArrowheads="1"/>
          </p:cNvSpPr>
          <p:nvPr/>
        </p:nvSpPr>
        <p:spPr bwMode="auto">
          <a:xfrm>
            <a:off x="2411413" y="765175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7" name="AutoShape 15"/>
          <p:cNvSpPr>
            <a:spLocks noChangeArrowheads="1"/>
          </p:cNvSpPr>
          <p:nvPr/>
        </p:nvSpPr>
        <p:spPr bwMode="auto">
          <a:xfrm>
            <a:off x="2484438" y="2205038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8" name="AutoShape 16"/>
          <p:cNvSpPr>
            <a:spLocks noChangeArrowheads="1"/>
          </p:cNvSpPr>
          <p:nvPr/>
        </p:nvSpPr>
        <p:spPr bwMode="auto">
          <a:xfrm>
            <a:off x="2484438" y="3429000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9" name="AutoShape 17"/>
          <p:cNvSpPr>
            <a:spLocks noChangeArrowheads="1"/>
          </p:cNvSpPr>
          <p:nvPr/>
        </p:nvSpPr>
        <p:spPr bwMode="auto">
          <a:xfrm>
            <a:off x="2484438" y="4797425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AutoShape 18"/>
          <p:cNvSpPr>
            <a:spLocks noChangeArrowheads="1"/>
          </p:cNvSpPr>
          <p:nvPr/>
        </p:nvSpPr>
        <p:spPr bwMode="auto">
          <a:xfrm>
            <a:off x="2484438" y="5949950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468313" y="692150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1974 г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3492500" y="333375"/>
            <a:ext cx="5183188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 США уже выделены радиочастоты для </a:t>
            </a:r>
          </a:p>
          <a:p>
            <a:pPr algn="ctr"/>
            <a:r>
              <a:rPr lang="ru-RU" b="1"/>
              <a:t>частных телефонных компаний</a:t>
            </a: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3492500" y="1628775"/>
            <a:ext cx="5183188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 Японии появились телефоны в автомобилях, </a:t>
            </a:r>
          </a:p>
          <a:p>
            <a:pPr algn="ctr"/>
            <a:r>
              <a:rPr lang="ru-RU" b="1"/>
              <a:t>а в автобусах- платные таксофоны</a:t>
            </a: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468313" y="1844675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1979 г</a:t>
            </a: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3492500" y="2924175"/>
            <a:ext cx="5183188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Мобильная связь ещё мало доступна, её развитие </a:t>
            </a:r>
          </a:p>
          <a:p>
            <a:pPr algn="ctr"/>
            <a:r>
              <a:rPr lang="ru-RU" b="1"/>
              <a:t>сдерживается несовершенством   развития </a:t>
            </a:r>
          </a:p>
          <a:p>
            <a:pPr algn="ctr"/>
            <a:r>
              <a:rPr lang="ru-RU" b="1"/>
              <a:t>технологии производства микросхем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3492500" y="4221163"/>
            <a:ext cx="5183188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/>
              <a:t>Шведская компания «</a:t>
            </a:r>
            <a:r>
              <a:rPr lang="en-US" b="1"/>
              <a:t>Ericsson</a:t>
            </a:r>
            <a:r>
              <a:rPr lang="ru-RU" b="1"/>
              <a:t>» установила в Саудовской Аравии мобильную сеть, а чуть позже свои сети появились и во всех европейских странах.</a:t>
            </a:r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3492500" y="5589588"/>
            <a:ext cx="518318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/>
              <a:t>В Париже была принята система </a:t>
            </a:r>
            <a:r>
              <a:rPr lang="en-US" b="1"/>
              <a:t>Groupe Speciale Mobile (GSM),</a:t>
            </a:r>
            <a:r>
              <a:rPr lang="ru-RU" b="1"/>
              <a:t> объединившая в себе все лучшие качества, которые были у систем- предшественниц. </a:t>
            </a:r>
          </a:p>
        </p:txBody>
      </p:sp>
      <p:sp>
        <p:nvSpPr>
          <p:cNvPr id="27657" name="Rectangle 11"/>
          <p:cNvSpPr>
            <a:spLocks noChangeArrowheads="1"/>
          </p:cNvSpPr>
          <p:nvPr/>
        </p:nvSpPr>
        <p:spPr bwMode="auto">
          <a:xfrm>
            <a:off x="468313" y="3141663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1980 г</a:t>
            </a:r>
          </a:p>
        </p:txBody>
      </p:sp>
      <p:sp>
        <p:nvSpPr>
          <p:cNvPr id="27658" name="Rectangle 12"/>
          <p:cNvSpPr>
            <a:spLocks noChangeArrowheads="1"/>
          </p:cNvSpPr>
          <p:nvPr/>
        </p:nvSpPr>
        <p:spPr bwMode="auto">
          <a:xfrm>
            <a:off x="468313" y="4365625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1981 г</a:t>
            </a:r>
          </a:p>
        </p:txBody>
      </p:sp>
      <p:sp>
        <p:nvSpPr>
          <p:cNvPr id="27659" name="Rectangle 13"/>
          <p:cNvSpPr>
            <a:spLocks noChangeArrowheads="1"/>
          </p:cNvSpPr>
          <p:nvPr/>
        </p:nvSpPr>
        <p:spPr bwMode="auto">
          <a:xfrm>
            <a:off x="468313" y="5805488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1986 г</a:t>
            </a:r>
          </a:p>
        </p:txBody>
      </p:sp>
      <p:sp>
        <p:nvSpPr>
          <p:cNvPr id="27660" name="AutoShape 14"/>
          <p:cNvSpPr>
            <a:spLocks noChangeArrowheads="1"/>
          </p:cNvSpPr>
          <p:nvPr/>
        </p:nvSpPr>
        <p:spPr bwMode="auto">
          <a:xfrm>
            <a:off x="2484438" y="5949950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61" name="AutoShape 15"/>
          <p:cNvSpPr>
            <a:spLocks noChangeArrowheads="1"/>
          </p:cNvSpPr>
          <p:nvPr/>
        </p:nvSpPr>
        <p:spPr bwMode="auto">
          <a:xfrm>
            <a:off x="2484438" y="836613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AutoShape 16"/>
          <p:cNvSpPr>
            <a:spLocks noChangeArrowheads="1"/>
          </p:cNvSpPr>
          <p:nvPr/>
        </p:nvSpPr>
        <p:spPr bwMode="auto">
          <a:xfrm>
            <a:off x="2484438" y="1989138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63" name="AutoShape 17"/>
          <p:cNvSpPr>
            <a:spLocks noChangeArrowheads="1"/>
          </p:cNvSpPr>
          <p:nvPr/>
        </p:nvSpPr>
        <p:spPr bwMode="auto">
          <a:xfrm>
            <a:off x="2484438" y="3284538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64" name="AutoShape 18"/>
          <p:cNvSpPr>
            <a:spLocks noChangeArrowheads="1"/>
          </p:cNvSpPr>
          <p:nvPr/>
        </p:nvSpPr>
        <p:spPr bwMode="auto">
          <a:xfrm>
            <a:off x="2484438" y="4508500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468313" y="549275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1990 г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3492500" y="333375"/>
            <a:ext cx="5183188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Стали появляться первые сети </a:t>
            </a:r>
            <a:r>
              <a:rPr lang="en-US" b="1"/>
              <a:t>GSM</a:t>
            </a:r>
            <a:r>
              <a:rPr lang="ru-RU" b="1"/>
              <a:t>.</a:t>
            </a:r>
          </a:p>
        </p:txBody>
      </p:sp>
      <p:sp>
        <p:nvSpPr>
          <p:cNvPr id="28676" name="AutoShape 6"/>
          <p:cNvSpPr>
            <a:spLocks noChangeArrowheads="1"/>
          </p:cNvSpPr>
          <p:nvPr/>
        </p:nvSpPr>
        <p:spPr bwMode="auto">
          <a:xfrm>
            <a:off x="2484438" y="692150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468313" y="1773238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1996 г</a:t>
            </a:r>
          </a:p>
        </p:txBody>
      </p:sp>
      <p:sp>
        <p:nvSpPr>
          <p:cNvPr id="28678" name="Rectangle 8"/>
          <p:cNvSpPr>
            <a:spLocks noChangeArrowheads="1"/>
          </p:cNvSpPr>
          <p:nvPr/>
        </p:nvSpPr>
        <p:spPr bwMode="auto">
          <a:xfrm>
            <a:off x="3492500" y="1557338"/>
            <a:ext cx="5183188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 dirty="0"/>
              <a:t>Финская фирма «</a:t>
            </a:r>
            <a:r>
              <a:rPr lang="en-US" b="1" dirty="0"/>
              <a:t>Nokia</a:t>
            </a:r>
            <a:r>
              <a:rPr lang="ru-RU" b="1" dirty="0"/>
              <a:t>» разработала первый коммуникатор, который совмещал в себе телефон, факс и персональный компьютер .</a:t>
            </a:r>
          </a:p>
        </p:txBody>
      </p:sp>
      <p:sp>
        <p:nvSpPr>
          <p:cNvPr id="28679" name="AutoShape 9"/>
          <p:cNvSpPr>
            <a:spLocks noChangeArrowheads="1"/>
          </p:cNvSpPr>
          <p:nvPr/>
        </p:nvSpPr>
        <p:spPr bwMode="auto">
          <a:xfrm>
            <a:off x="2484438" y="1916113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0" name="AutoShape 10"/>
          <p:cNvSpPr>
            <a:spLocks noChangeArrowheads="1"/>
          </p:cNvSpPr>
          <p:nvPr/>
        </p:nvSpPr>
        <p:spPr bwMode="auto">
          <a:xfrm>
            <a:off x="2484438" y="3284538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1" name="Rectangle 11"/>
          <p:cNvSpPr>
            <a:spLocks noChangeArrowheads="1"/>
          </p:cNvSpPr>
          <p:nvPr/>
        </p:nvSpPr>
        <p:spPr bwMode="auto">
          <a:xfrm>
            <a:off x="468313" y="3141663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/>
              <a:t>1998 г</a:t>
            </a:r>
            <a:endParaRPr lang="ru-RU" b="1" dirty="0"/>
          </a:p>
        </p:txBody>
      </p:sp>
      <p:sp>
        <p:nvSpPr>
          <p:cNvPr id="28682" name="Rectangle 12"/>
          <p:cNvSpPr>
            <a:spLocks noChangeArrowheads="1"/>
          </p:cNvSpPr>
          <p:nvPr/>
        </p:nvSpPr>
        <p:spPr bwMode="auto">
          <a:xfrm>
            <a:off x="3492500" y="2852738"/>
            <a:ext cx="5183188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 dirty="0"/>
              <a:t>Началась коммерческая эксплуатация спутниковой связи и появились мобильные телефоны.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00034" y="3143248"/>
            <a:ext cx="20161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/>
              <a:t>1998 г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0"/>
            <a:ext cx="8001056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 всё-таки Попов — отец информационных технологий!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Но вернёмся к вопросу о том, почему именно великий русский учёный Александр Попов сделал для создания радио больше, чем его, так сказать, конкуренты.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Для того времени радиоприёмник был довольно сложным устройством, и, чтобы его придумать, нужно было поставить несколько различных опытов. Да, предвестниками радиотелеграфии считаются опыты Генриха Герца и Оливера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Лоджа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Прообраз будущего прибора в учебных целях Попов сконструировал ещё в 1889 году, используя так называемый вибратор Герца. А спустя шесть лет собрал свою версию радиоприёмника, значительно отличающуюся от версии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Лоджа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В своих опытах он использовал заземлённую мачтовую антенну, ранее изобретённую Николой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Теслой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Главное достижение Попова — он сумел объединить в своём устройстве достижения других учёных, добавив свои недюжинные знания и впервые применив его на практике впоследствии.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0Придумать, как передавать сигнал на расстоянии, не значит придумать радио как таковое. Так же как придумать колёса и как их крутить за счёт энергии — не значит изобрести автомобиль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500034" y="1571612"/>
            <a:ext cx="8143932" cy="32861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000" b="1" dirty="0" smtClean="0"/>
              <a:t>Спасибо  за внимание !</a:t>
            </a:r>
            <a:endParaRPr lang="ru-RU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7"/>
          <p:cNvSpPr txBox="1">
            <a:spLocks noChangeArrowheads="1"/>
          </p:cNvSpPr>
          <p:nvPr/>
        </p:nvSpPr>
        <p:spPr bwMode="auto">
          <a:xfrm>
            <a:off x="611188" y="2420938"/>
            <a:ext cx="7993062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Александр Степанович Попов родился в </a:t>
            </a:r>
            <a:r>
              <a:rPr lang="ru-RU" sz="1400" b="1">
                <a:hlinkClick r:id="rId2" tooltip="1859 год"/>
              </a:rPr>
              <a:t>1859 году</a:t>
            </a:r>
            <a:r>
              <a:rPr lang="ru-RU" sz="1400"/>
              <a:t> на </a:t>
            </a:r>
            <a:r>
              <a:rPr lang="ru-RU" sz="1400">
                <a:hlinkClick r:id="rId3" tooltip="Урал"/>
              </a:rPr>
              <a:t>Урале</a:t>
            </a:r>
            <a:r>
              <a:rPr lang="ru-RU" sz="1400"/>
              <a:t> в посёлке </a:t>
            </a:r>
            <a:r>
              <a:rPr lang="ru-RU" sz="1400">
                <a:hlinkClick r:id="rId4" tooltip="Краснотурьинск"/>
              </a:rPr>
              <a:t>Турьинские Рудники</a:t>
            </a:r>
            <a:r>
              <a:rPr lang="ru-RU" sz="1400"/>
              <a:t>. В семье его отца, местного </a:t>
            </a:r>
            <a:r>
              <a:rPr lang="ru-RU" sz="1400">
                <a:hlinkClick r:id="rId5" tooltip="Священник"/>
              </a:rPr>
              <a:t>священника</a:t>
            </a:r>
            <a:r>
              <a:rPr lang="ru-RU" sz="1400"/>
              <a:t>, кроме Александра было ещё 6 человек детей. Жили более чем скромно. Поэтому Сашу отдали учиться сначала в начальное духовное училище, а затем в духовную семинарию, где детей духовенства обучали бесплатно.</a:t>
            </a:r>
          </a:p>
          <a:p>
            <a:r>
              <a:rPr lang="ru-RU" sz="1400"/>
              <a:t>После окончания общеобразовательных классов </a:t>
            </a:r>
            <a:r>
              <a:rPr lang="ru-RU" sz="1400">
                <a:hlinkClick r:id="rId6" tooltip="Пермь"/>
              </a:rPr>
              <a:t>Пермской</a:t>
            </a:r>
            <a:r>
              <a:rPr lang="ru-RU" sz="1400"/>
              <a:t> духовной семинарии Александр успешно сдал вступительные экзамены на физико-математический факультет </a:t>
            </a:r>
            <a:r>
              <a:rPr lang="ru-RU" sz="1400">
                <a:hlinkClick r:id="rId7" tooltip="Петербургский университет"/>
              </a:rPr>
              <a:t>Петербургского университета</a:t>
            </a:r>
            <a:r>
              <a:rPr lang="ru-RU" sz="1400"/>
              <a:t>. Годы учения в университете не были для Попова лёгкими. Средств не хватало, и он вынужден был подрабатывать электромонтёром в конторе «Электротехник». В эти годы окончательно сформировались научные взгляды Попова: его особенно привлекали проблемы новейшей физики и электротехники.</a:t>
            </a:r>
          </a:p>
          <a:p>
            <a:r>
              <a:rPr lang="ru-RU" sz="1400"/>
              <a:t>Успешно окончив университет в </a:t>
            </a:r>
            <a:r>
              <a:rPr lang="ru-RU" sz="1400">
                <a:hlinkClick r:id="rId8" tooltip="1882 год"/>
              </a:rPr>
              <a:t>1882 году</a:t>
            </a:r>
            <a:r>
              <a:rPr lang="ru-RU" sz="1400"/>
              <a:t>, А. С. Попов получил приглашение остаться там для подготовки к профессорской деятельности по кафедре физики. Но молодого учёного больше привлекали экспериментальные исследования в области электричества, и он поступил преподавателем физики и электротехники в Минный офицерский класс в </a:t>
            </a:r>
            <a:r>
              <a:rPr lang="ru-RU" sz="1400">
                <a:hlinkClick r:id="rId9" tooltip="Кронштадт"/>
              </a:rPr>
              <a:t>Кронштадте</a:t>
            </a:r>
            <a:r>
              <a:rPr lang="ru-RU" sz="1400"/>
              <a:t>, где имелся хорошо оборудованный физический кабинет. В </a:t>
            </a:r>
            <a:r>
              <a:rPr lang="ru-RU" sz="1400">
                <a:hlinkClick r:id="rId10" tooltip="1890 год"/>
              </a:rPr>
              <a:t>1890 году</a:t>
            </a:r>
            <a:r>
              <a:rPr lang="ru-RU" sz="1400"/>
              <a:t> получил приглашение на должность преподавателя физики в Техническое училище Морского ведомства в Кронштадте. В этот период всё своё свободное время Попов посвящает физическим опытам, главным образом, изучению </a:t>
            </a:r>
            <a:r>
              <a:rPr lang="ru-RU" sz="1400">
                <a:hlinkClick r:id="rId11" tooltip="Электромагнитное излучение"/>
              </a:rPr>
              <a:t>электромагнитных колебаний</a:t>
            </a:r>
            <a:r>
              <a:rPr lang="ru-RU" sz="1400"/>
              <a:t>. В </a:t>
            </a:r>
            <a:r>
              <a:rPr lang="ru-RU" sz="1400">
                <a:hlinkClick r:id="rId12" tooltip="1901 год"/>
              </a:rPr>
              <a:t>1901 году</a:t>
            </a:r>
            <a:r>
              <a:rPr lang="ru-RU" sz="1400"/>
              <a:t> Попова назначили профессором </a:t>
            </a:r>
            <a:r>
              <a:rPr lang="ru-RU" sz="1400">
                <a:hlinkClick r:id="rId13" tooltip="Санкт-Петербургский государственный электротехнический университет"/>
              </a:rPr>
              <a:t>Петербургского электротехнического института</a:t>
            </a:r>
            <a:r>
              <a:rPr lang="ru-RU" sz="1400"/>
              <a:t>, а в </a:t>
            </a:r>
            <a:r>
              <a:rPr lang="ru-RU" sz="1400">
                <a:hlinkClick r:id="rId14" tooltip="1905 год"/>
              </a:rPr>
              <a:t>1905 году</a:t>
            </a:r>
            <a:r>
              <a:rPr lang="ru-RU" sz="1400"/>
              <a:t> его избрали ректором этого института. Попов был Почётным инженером-электриком (</a:t>
            </a:r>
            <a:r>
              <a:rPr lang="ru-RU" sz="1400">
                <a:hlinkClick r:id="rId15" tooltip="1900"/>
              </a:rPr>
              <a:t>1900</a:t>
            </a:r>
            <a:r>
              <a:rPr lang="ru-RU" sz="1400"/>
              <a:t>) и почётным членом </a:t>
            </a:r>
            <a:r>
              <a:rPr lang="ru-RU" sz="1400">
                <a:hlinkClick r:id="rId16" tooltip="Русское техническое общество"/>
              </a:rPr>
              <a:t>Русского технического общества</a:t>
            </a:r>
            <a:r>
              <a:rPr lang="ru-RU" sz="1400"/>
              <a:t> (1901).</a:t>
            </a:r>
          </a:p>
        </p:txBody>
      </p:sp>
      <p:pic>
        <p:nvPicPr>
          <p:cNvPr id="5123" name="Picture 11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971550" y="188913"/>
            <a:ext cx="1858963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12"/>
          <p:cNvSpPr txBox="1">
            <a:spLocks noChangeArrowheads="1"/>
          </p:cNvSpPr>
          <p:nvPr/>
        </p:nvSpPr>
        <p:spPr bwMode="auto">
          <a:xfrm>
            <a:off x="3203575" y="333375"/>
            <a:ext cx="5256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chemeClr val="hlink"/>
                </a:solidFill>
              </a:rPr>
              <a:t>А.С. Попов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3635375" y="765175"/>
            <a:ext cx="44656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/>
            </a:r>
            <a:br>
              <a:rPr lang="ru-RU" b="1"/>
            </a:br>
            <a:r>
              <a:rPr lang="ru-RU" b="1"/>
              <a:t>1903 г. (1859–1906)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971550" y="333375"/>
            <a:ext cx="7129463" cy="406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Вопрос о приоритете Попова в изобретении радио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1052513"/>
            <a:ext cx="8353425" cy="1079500"/>
          </a:xfrm>
          <a:prstGeom prst="rect">
            <a:avLst/>
          </a:prstGeom>
          <a:solidFill>
            <a:srgbClr val="9DA4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В России Попов считается изобретателем радио. Это не единственный «национальный» кандидат на это звание: в США таковым считается </a:t>
            </a:r>
            <a:r>
              <a:rPr lang="ru-RU" sz="1600">
                <a:hlinkClick r:id="rId2" tooltip="Никола Тесла"/>
              </a:rPr>
              <a:t>Никола Тесла</a:t>
            </a:r>
            <a:r>
              <a:rPr lang="ru-RU" sz="1600"/>
              <a:t>, во Франции долгое время считался </a:t>
            </a:r>
            <a:r>
              <a:rPr lang="ru-RU" sz="1600">
                <a:hlinkClick r:id="rId3" tooltip="Бранли"/>
              </a:rPr>
              <a:t>Эдуард Бранли</a:t>
            </a:r>
            <a:r>
              <a:rPr lang="ru-RU" sz="1600"/>
              <a:t>. Общераспространённое же мнение отдаёт приоритет </a:t>
            </a:r>
            <a:r>
              <a:rPr lang="ru-RU" sz="1600">
                <a:hlinkClick r:id="rId4" tooltip="Гульельмо Маркони"/>
              </a:rPr>
              <a:t>Гульельмо Маркони</a:t>
            </a:r>
            <a:r>
              <a:rPr lang="ru-RU" sz="1600"/>
              <a:t> 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395288" y="2420938"/>
            <a:ext cx="3816350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Сторонники приоритета Попова указывают, что :</a:t>
            </a:r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4859338" y="2565400"/>
            <a:ext cx="3816350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Критики возражают, что:</a:t>
            </a:r>
            <a:r>
              <a:rPr lang="ru-RU"/>
              <a:t> </a:t>
            </a:r>
          </a:p>
        </p:txBody>
      </p: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468313" y="3573463"/>
            <a:ext cx="3529012" cy="2668587"/>
          </a:xfrm>
          <a:prstGeom prst="rect">
            <a:avLst/>
          </a:prstGeom>
          <a:solidFill>
            <a:srgbClr val="BEC5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1600"/>
              <a:t>Попов первый продемонстрировал практичный радиоприёмник (7 мая 1895)</a:t>
            </a:r>
          </a:p>
          <a:p>
            <a:pPr>
              <a:buFontTx/>
              <a:buChar char="•"/>
            </a:pPr>
            <a:r>
              <a:rPr lang="ru-RU" sz="1600"/>
              <a:t>Попов первый продемонстрировал опыт радиотелеграфии, послав радиограмму (24 марта 1896).</a:t>
            </a:r>
          </a:p>
          <a:p>
            <a:pPr>
              <a:buFontTx/>
              <a:buChar char="•"/>
            </a:pPr>
            <a:r>
              <a:rPr lang="ru-RU" sz="1600"/>
              <a:t>И то и другое произошло до патентной заявки Маркони (2 июня 1896).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sz="1600"/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4932363" y="3213100"/>
            <a:ext cx="3600450" cy="3398838"/>
          </a:xfrm>
          <a:prstGeom prst="rect">
            <a:avLst/>
          </a:prstGeom>
          <a:solidFill>
            <a:srgbClr val="BEC5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Первое устройство, которое можно назвать приёмником, создал Генрих Герц в 1888, а приёмник, работающий на когерере, создал Лодж в 1894 г. Приёмник Попова был лишь его модификацией и не содержал ничего принципиально революционного (ибо изменение принципов работы встряхивателя революцией в радиоделе считать нельзя).</a:t>
            </a:r>
          </a:p>
          <a:p>
            <a:r>
              <a:rPr lang="ru-RU" sz="1400"/>
              <a:t>Не существует документально подтверждённых данных, что Попов пытался заниматься радиотелеграфией до 1897 г. (то есть до того, как узнал о работах Маркони) и посылал радиотелеграммы до декабря этого года.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sz="1400"/>
          </a:p>
        </p:txBody>
      </p:sp>
      <p:sp>
        <p:nvSpPr>
          <p:cNvPr id="6152" name="AutoShape 14"/>
          <p:cNvSpPr>
            <a:spLocks noChangeArrowheads="1"/>
          </p:cNvSpPr>
          <p:nvPr/>
        </p:nvSpPr>
        <p:spPr bwMode="auto">
          <a:xfrm>
            <a:off x="1979613" y="2133600"/>
            <a:ext cx="144462" cy="287338"/>
          </a:xfrm>
          <a:prstGeom prst="downArrow">
            <a:avLst>
              <a:gd name="adj1" fmla="val 50000"/>
              <a:gd name="adj2" fmla="val 49726"/>
            </a:avLst>
          </a:prstGeom>
          <a:solidFill>
            <a:srgbClr val="0BD36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3" name="AutoShape 15"/>
          <p:cNvSpPr>
            <a:spLocks noChangeArrowheads="1"/>
          </p:cNvSpPr>
          <p:nvPr/>
        </p:nvSpPr>
        <p:spPr bwMode="auto">
          <a:xfrm>
            <a:off x="6659563" y="2133600"/>
            <a:ext cx="144462" cy="431800"/>
          </a:xfrm>
          <a:prstGeom prst="downArrow">
            <a:avLst>
              <a:gd name="adj1" fmla="val 50000"/>
              <a:gd name="adj2" fmla="val 74726"/>
            </a:avLst>
          </a:prstGeom>
          <a:solidFill>
            <a:srgbClr val="0BD36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4" name="AutoShape 16"/>
          <p:cNvSpPr>
            <a:spLocks noChangeArrowheads="1"/>
          </p:cNvSpPr>
          <p:nvPr/>
        </p:nvSpPr>
        <p:spPr bwMode="auto">
          <a:xfrm>
            <a:off x="1979613" y="3068638"/>
            <a:ext cx="144462" cy="504825"/>
          </a:xfrm>
          <a:prstGeom prst="downArrow">
            <a:avLst>
              <a:gd name="adj1" fmla="val 50000"/>
              <a:gd name="adj2" fmla="val 87363"/>
            </a:avLst>
          </a:prstGeom>
          <a:solidFill>
            <a:srgbClr val="0BD36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5" name="AutoShape 17"/>
          <p:cNvSpPr>
            <a:spLocks noChangeArrowheads="1"/>
          </p:cNvSpPr>
          <p:nvPr/>
        </p:nvSpPr>
        <p:spPr bwMode="auto">
          <a:xfrm>
            <a:off x="6659563" y="2924175"/>
            <a:ext cx="144462" cy="2889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BD36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3059113" y="404813"/>
            <a:ext cx="504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ВЫВОД: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843213" y="1052513"/>
            <a:ext cx="5545137" cy="46926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Таким образом, по мнению критиков, «отцом» радио в широком смысле слова является </a:t>
            </a:r>
            <a:r>
              <a:rPr lang="ru-RU" sz="2000" b="1"/>
              <a:t>Герц</a:t>
            </a:r>
            <a:r>
              <a:rPr lang="ru-RU" sz="2000"/>
              <a:t>, «отцом» же радиотелеграфии — </a:t>
            </a:r>
            <a:r>
              <a:rPr lang="ru-RU" sz="2000" b="1"/>
              <a:t>Маркони</a:t>
            </a:r>
            <a:r>
              <a:rPr lang="ru-RU" sz="2000"/>
              <a:t>, который приспособил передатчик </a:t>
            </a:r>
            <a:r>
              <a:rPr lang="ru-RU" sz="2000" b="1"/>
              <a:t>Герца и приёмник Попова</a:t>
            </a:r>
            <a:r>
              <a:rPr lang="ru-RU" sz="2000"/>
              <a:t> (со своими усовершенствованиями) к непосредственной практической задаче — передаче и приёму радиотелеграмм, соединив первый с телеграфным ключом, а второй — с печатающим телеграфным аппаратом. Но в целом постановка вопроса об «изобретении радио» вообще (а не радиотелеграфии и других конкретных форм его применения) по мнению Никольского так же нелепа, как постановка вопроса об «изобретении» земного притяжения.</a:t>
            </a:r>
          </a:p>
        </p:txBody>
      </p:sp>
      <p:pic>
        <p:nvPicPr>
          <p:cNvPr id="7172" name="Picture 7" descr="А.С.Попов с семьей, 1905 г. Сидят (слева направо): Александр Степанович (1859–1906), дочери Раиса, впоследствии врач, и Екатерина (1899–1976, при жизни почетный член РНТО РЭС им. А.С.Попова, директор мемориального музея-квартиры А.С.Попова при ЛЭТИ, С.-Пб.), жена Раиса Алексеевна (1860–1932); стоят: сыновья Степан (1884–1920), историк и композитор, и Александр (1887–1942), архитектор и художник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76250"/>
            <a:ext cx="2252662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323850" y="3500438"/>
            <a:ext cx="23764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двадцатидвухлетний Маркони </a:t>
            </a:r>
          </a:p>
        </p:txBody>
      </p:sp>
      <p:pic>
        <p:nvPicPr>
          <p:cNvPr id="7174" name="Picture 9" descr="Г.Маркони со своей аппаратурой в год прибытия в Англию (1896 г.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437063"/>
            <a:ext cx="2592387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187450" y="404813"/>
            <a:ext cx="6553200" cy="39687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Появление радиосвязи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187450" y="1052513"/>
            <a:ext cx="6553200" cy="925512"/>
          </a:xfrm>
          <a:prstGeom prst="rect">
            <a:avLst/>
          </a:prstGeom>
          <a:solidFill>
            <a:srgbClr val="BEC5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Радиосвязь</a:t>
            </a:r>
            <a:r>
              <a:rPr lang="ru-RU"/>
              <a:t>- способ беспроводной передачи информации на расстояние посредством электромагнитных волн ( радиоволн). Это слово произошло от латинского </a:t>
            </a:r>
            <a:r>
              <a:rPr lang="en-US"/>
              <a:t>radiare </a:t>
            </a:r>
            <a:r>
              <a:rPr lang="ru-RU"/>
              <a:t>( испускать лучи).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468313" y="2276475"/>
            <a:ext cx="20161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Конец </a:t>
            </a:r>
            <a:r>
              <a:rPr lang="en-US" b="1"/>
              <a:t>XIX</a:t>
            </a:r>
            <a:r>
              <a:rPr lang="ru-RU" b="1"/>
              <a:t> века</a:t>
            </a:r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3203575" y="2276475"/>
            <a:ext cx="547211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Луиджи Гальвани</a:t>
            </a:r>
            <a:r>
              <a:rPr lang="ru-RU" b="1"/>
              <a:t> открывает электричество как</a:t>
            </a:r>
          </a:p>
          <a:p>
            <a:pPr algn="ctr"/>
            <a:r>
              <a:rPr lang="ru-RU" b="1"/>
              <a:t> явление.</a:t>
            </a:r>
          </a:p>
        </p:txBody>
      </p:sp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468313" y="3141663"/>
            <a:ext cx="20161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1831 г</a:t>
            </a:r>
          </a:p>
        </p:txBody>
      </p:sp>
      <p:sp>
        <p:nvSpPr>
          <p:cNvPr id="8199" name="Rectangle 10"/>
          <p:cNvSpPr>
            <a:spLocks noChangeArrowheads="1"/>
          </p:cNvSpPr>
          <p:nvPr/>
        </p:nvSpPr>
        <p:spPr bwMode="auto">
          <a:xfrm>
            <a:off x="3203575" y="3141663"/>
            <a:ext cx="5472113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Майкл Фарадей</a:t>
            </a:r>
            <a:r>
              <a:rPr lang="ru-RU" b="1"/>
              <a:t> открыл связь электрических и</a:t>
            </a:r>
          </a:p>
          <a:p>
            <a:pPr algn="ctr"/>
            <a:r>
              <a:rPr lang="ru-RU" b="1"/>
              <a:t> магнитных явлений.</a:t>
            </a: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468313" y="5084763"/>
            <a:ext cx="20161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1865 г</a:t>
            </a:r>
          </a:p>
        </p:txBody>
      </p:sp>
      <p:sp>
        <p:nvSpPr>
          <p:cNvPr id="8201" name="Rectangle 12"/>
          <p:cNvSpPr>
            <a:spLocks noChangeArrowheads="1"/>
          </p:cNvSpPr>
          <p:nvPr/>
        </p:nvSpPr>
        <p:spPr bwMode="auto">
          <a:xfrm>
            <a:off x="3203575" y="4005263"/>
            <a:ext cx="5472113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Джеймс Клерк Максвелл </a:t>
            </a:r>
            <a:r>
              <a:rPr lang="ru-RU" b="1"/>
              <a:t>обосновал </a:t>
            </a:r>
          </a:p>
          <a:p>
            <a:pPr algn="ctr"/>
            <a:r>
              <a:rPr lang="ru-RU" b="1"/>
              <a:t>электромагнитную природу света, создал</a:t>
            </a:r>
          </a:p>
          <a:p>
            <a:pPr algn="ctr"/>
            <a:r>
              <a:rPr lang="ru-RU" b="1"/>
              <a:t> математическую теорию электромагнитных </a:t>
            </a:r>
          </a:p>
          <a:p>
            <a:pPr algn="ctr"/>
            <a:r>
              <a:rPr lang="ru-RU" b="1"/>
              <a:t>процессов</a:t>
            </a:r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3203575" y="5445125"/>
            <a:ext cx="5472113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Генрих Герц </a:t>
            </a:r>
            <a:r>
              <a:rPr lang="ru-RU" b="1"/>
              <a:t>подтвердил в ходе экспериментов </a:t>
            </a:r>
          </a:p>
          <a:p>
            <a:pPr algn="ctr"/>
            <a:r>
              <a:rPr lang="ru-RU" b="1"/>
              <a:t>теорию электромагнитных процессов</a:t>
            </a:r>
          </a:p>
        </p:txBody>
      </p:sp>
      <p:sp>
        <p:nvSpPr>
          <p:cNvPr id="8203" name="AutoShape 14"/>
          <p:cNvSpPr>
            <a:spLocks noChangeArrowheads="1"/>
          </p:cNvSpPr>
          <p:nvPr/>
        </p:nvSpPr>
        <p:spPr bwMode="auto">
          <a:xfrm>
            <a:off x="2484438" y="2492375"/>
            <a:ext cx="719137" cy="215900"/>
          </a:xfrm>
          <a:prstGeom prst="rightArrow">
            <a:avLst>
              <a:gd name="adj1" fmla="val 50000"/>
              <a:gd name="adj2" fmla="val 8327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AutoShape 15"/>
          <p:cNvSpPr>
            <a:spLocks noChangeArrowheads="1"/>
          </p:cNvSpPr>
          <p:nvPr/>
        </p:nvSpPr>
        <p:spPr bwMode="auto">
          <a:xfrm>
            <a:off x="2484438" y="3284538"/>
            <a:ext cx="719137" cy="215900"/>
          </a:xfrm>
          <a:prstGeom prst="rightArrow">
            <a:avLst>
              <a:gd name="adj1" fmla="val 50000"/>
              <a:gd name="adj2" fmla="val 8327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Line 16"/>
          <p:cNvSpPr>
            <a:spLocks noChangeShapeType="1"/>
          </p:cNvSpPr>
          <p:nvPr/>
        </p:nvSpPr>
        <p:spPr bwMode="auto">
          <a:xfrm flipV="1">
            <a:off x="2484438" y="4581525"/>
            <a:ext cx="719137" cy="71913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6" name="Line 17"/>
          <p:cNvSpPr>
            <a:spLocks noChangeShapeType="1"/>
          </p:cNvSpPr>
          <p:nvPr/>
        </p:nvSpPr>
        <p:spPr bwMode="auto">
          <a:xfrm>
            <a:off x="2484438" y="5300663"/>
            <a:ext cx="719137" cy="5762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3059113" y="333375"/>
            <a:ext cx="561657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Эдуард Бранли</a:t>
            </a:r>
            <a:r>
              <a:rPr lang="ru-RU" b="1"/>
              <a:t> изобрёл когерер ( когерер Бранли)</a:t>
            </a: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3059113" y="1412875"/>
            <a:ext cx="561657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Оливер Лодж </a:t>
            </a:r>
            <a:r>
              <a:rPr lang="ru-RU" b="1">
                <a:hlinkClick r:id="rId2" action="ppaction://hlinkfile"/>
              </a:rPr>
              <a:t>использовал когерер </a:t>
            </a:r>
            <a:r>
              <a:rPr lang="ru-RU" b="1"/>
              <a:t>Бранли </a:t>
            </a:r>
          </a:p>
          <a:p>
            <a:pPr algn="ctr"/>
            <a:r>
              <a:rPr lang="ru-RU" b="1"/>
              <a:t>для изучения электромагнитных волн</a:t>
            </a: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611188" y="1557338"/>
            <a:ext cx="19446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1894 г</a:t>
            </a: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611188" y="2781300"/>
            <a:ext cx="19446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25 апреля ( 7 мая) </a:t>
            </a:r>
          </a:p>
          <a:p>
            <a:pPr algn="ctr"/>
            <a:r>
              <a:rPr lang="ru-RU" b="1"/>
              <a:t>1895 г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3059113" y="2708275"/>
            <a:ext cx="561657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Попов </a:t>
            </a:r>
            <a:r>
              <a:rPr lang="ru-RU" b="1"/>
              <a:t>публично продемонстрировал своё </a:t>
            </a:r>
          </a:p>
          <a:p>
            <a:pPr algn="ctr"/>
            <a:r>
              <a:rPr lang="ru-RU" b="1">
                <a:hlinkClick r:id="rId3" action="ppaction://hlinkfile"/>
              </a:rPr>
              <a:t>изобретение</a:t>
            </a:r>
            <a:r>
              <a:rPr lang="ru-RU" b="1"/>
              <a:t> ( первая антенна)</a:t>
            </a:r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611188" y="4149725"/>
            <a:ext cx="19446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Март 1896 г</a:t>
            </a:r>
          </a:p>
        </p:txBody>
      </p:sp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3059113" y="3860800"/>
            <a:ext cx="5616575" cy="1081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Попов </a:t>
            </a:r>
            <a:r>
              <a:rPr lang="ru-RU" b="1"/>
              <a:t>передал </a:t>
            </a:r>
            <a:r>
              <a:rPr lang="ru-RU" b="1">
                <a:hlinkClick r:id="rId4" action="ppaction://hlinkfile"/>
              </a:rPr>
              <a:t>первую в мире радиограмму</a:t>
            </a:r>
            <a:r>
              <a:rPr lang="ru-RU" b="1"/>
              <a:t>,</a:t>
            </a:r>
          </a:p>
          <a:p>
            <a:pPr algn="ctr"/>
            <a:r>
              <a:rPr lang="ru-RU" b="1"/>
              <a:t> состоящую из двух слов « Генрих Герц».</a:t>
            </a:r>
          </a:p>
          <a:p>
            <a:pPr algn="ctr"/>
            <a:r>
              <a:rPr lang="ru-RU" b="1"/>
              <a:t>Но своё изобретение Попов не запантетовал.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611188" y="5445125"/>
            <a:ext cx="19446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1897 г</a:t>
            </a:r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3059113" y="5373688"/>
            <a:ext cx="5616575" cy="108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Гульельмо Маркони запантетовал это изобретение,</a:t>
            </a:r>
          </a:p>
          <a:p>
            <a:pPr algn="ctr"/>
            <a:r>
              <a:rPr lang="ru-RU" b="1" u="sng"/>
              <a:t> слегка изменив конструкцию</a:t>
            </a:r>
            <a:endParaRPr lang="ru-RU" b="1"/>
          </a:p>
        </p:txBody>
      </p:sp>
      <p:sp>
        <p:nvSpPr>
          <p:cNvPr id="9227" name="AutoShape 14"/>
          <p:cNvSpPr>
            <a:spLocks noChangeArrowheads="1"/>
          </p:cNvSpPr>
          <p:nvPr/>
        </p:nvSpPr>
        <p:spPr bwMode="auto">
          <a:xfrm rot="5400000">
            <a:off x="2218531" y="94457"/>
            <a:ext cx="719137" cy="908050"/>
          </a:xfrm>
          <a:custGeom>
            <a:avLst/>
            <a:gdLst>
              <a:gd name="T0" fmla="*/ 566087 w 21600"/>
              <a:gd name="T1" fmla="*/ 0 h 21600"/>
              <a:gd name="T2" fmla="*/ 413038 w 21600"/>
              <a:gd name="T3" fmla="*/ 302683 h 21600"/>
              <a:gd name="T4" fmla="*/ 0 w 21600"/>
              <a:gd name="T5" fmla="*/ 833935 h 21600"/>
              <a:gd name="T6" fmla="*/ 308197 w 21600"/>
              <a:gd name="T7" fmla="*/ 908050 h 21600"/>
              <a:gd name="T8" fmla="*/ 616394 w 21600"/>
              <a:gd name="T9" fmla="*/ 630590 h 21600"/>
              <a:gd name="T10" fmla="*/ 719137 w 21600"/>
              <a:gd name="T11" fmla="*/ 30268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074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03" y="0"/>
                </a:moveTo>
                <a:lnTo>
                  <a:pt x="12406" y="7200"/>
                </a:lnTo>
                <a:lnTo>
                  <a:pt x="15492" y="7200"/>
                </a:lnTo>
                <a:lnTo>
                  <a:pt x="15492" y="18074"/>
                </a:lnTo>
                <a:lnTo>
                  <a:pt x="0" y="18074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AutoShape 15"/>
          <p:cNvSpPr>
            <a:spLocks noChangeArrowheads="1"/>
          </p:cNvSpPr>
          <p:nvPr/>
        </p:nvSpPr>
        <p:spPr bwMode="auto">
          <a:xfrm>
            <a:off x="2484438" y="1700213"/>
            <a:ext cx="574675" cy="144462"/>
          </a:xfrm>
          <a:prstGeom prst="rightArrow">
            <a:avLst>
              <a:gd name="adj1" fmla="val 50000"/>
              <a:gd name="adj2" fmla="val 99451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9" name="AutoShape 16"/>
          <p:cNvSpPr>
            <a:spLocks noChangeArrowheads="1"/>
          </p:cNvSpPr>
          <p:nvPr/>
        </p:nvSpPr>
        <p:spPr bwMode="auto">
          <a:xfrm>
            <a:off x="2484438" y="2997200"/>
            <a:ext cx="574675" cy="144463"/>
          </a:xfrm>
          <a:prstGeom prst="rightArrow">
            <a:avLst>
              <a:gd name="adj1" fmla="val 50000"/>
              <a:gd name="adj2" fmla="val 994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0" name="AutoShape 17"/>
          <p:cNvSpPr>
            <a:spLocks noChangeArrowheads="1"/>
          </p:cNvSpPr>
          <p:nvPr/>
        </p:nvSpPr>
        <p:spPr bwMode="auto">
          <a:xfrm>
            <a:off x="2555875" y="4365625"/>
            <a:ext cx="574675" cy="144463"/>
          </a:xfrm>
          <a:prstGeom prst="rightArrow">
            <a:avLst>
              <a:gd name="adj1" fmla="val 50000"/>
              <a:gd name="adj2" fmla="val 994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1" name="AutoShape 18"/>
          <p:cNvSpPr>
            <a:spLocks noChangeArrowheads="1"/>
          </p:cNvSpPr>
          <p:nvPr/>
        </p:nvSpPr>
        <p:spPr bwMode="auto">
          <a:xfrm>
            <a:off x="2555875" y="5661025"/>
            <a:ext cx="574675" cy="144463"/>
          </a:xfrm>
          <a:prstGeom prst="rightArrow">
            <a:avLst>
              <a:gd name="adj1" fmla="val 50000"/>
              <a:gd name="adj2" fmla="val 994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3132138" y="188913"/>
            <a:ext cx="554355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Маркони</a:t>
            </a:r>
            <a:r>
              <a:rPr lang="ru-RU" b="1"/>
              <a:t> осуществил передачу радиосигналов через </a:t>
            </a:r>
          </a:p>
          <a:p>
            <a:pPr algn="ctr"/>
            <a:r>
              <a:rPr lang="ru-RU" b="1"/>
              <a:t>Ла-Манш</a:t>
            </a:r>
          </a:p>
        </p:txBody>
      </p:sp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611188" y="476250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1898 г</a:t>
            </a: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539750" y="3573463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1901 г</a:t>
            </a: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3132138" y="3213100"/>
            <a:ext cx="554355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Маркони</a:t>
            </a:r>
            <a:r>
              <a:rPr lang="ru-RU" b="1"/>
              <a:t> провёл сеанс радиосвязи между</a:t>
            </a:r>
          </a:p>
          <a:p>
            <a:pPr algn="ctr"/>
            <a:r>
              <a:rPr lang="ru-RU" b="1"/>
              <a:t> Великобританией и Канадой. Применил </a:t>
            </a:r>
          </a:p>
          <a:p>
            <a:pPr algn="ctr"/>
            <a:r>
              <a:rPr lang="ru-RU" b="1"/>
              <a:t>открытие немецкого учёного К. Ф. Брауна</a:t>
            </a:r>
          </a:p>
          <a:p>
            <a:pPr algn="ctr"/>
            <a:r>
              <a:rPr lang="ru-RU" b="1"/>
              <a:t>- колебательный контур. </a:t>
            </a:r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39750" y="5445125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1903 г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3132138" y="5013325"/>
            <a:ext cx="554355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Попов </a:t>
            </a:r>
            <a:r>
              <a:rPr lang="ru-RU" b="1"/>
              <a:t>сделал первую попытку передачи по радио </a:t>
            </a:r>
          </a:p>
          <a:p>
            <a:pPr algn="ctr"/>
            <a:r>
              <a:rPr lang="ru-RU" b="1"/>
              <a:t>человеческой речи, но качество было плохим.</a:t>
            </a:r>
          </a:p>
        </p:txBody>
      </p:sp>
      <p:sp>
        <p:nvSpPr>
          <p:cNvPr id="10248" name="AutoShape 12"/>
          <p:cNvSpPr>
            <a:spLocks noChangeArrowheads="1"/>
          </p:cNvSpPr>
          <p:nvPr/>
        </p:nvSpPr>
        <p:spPr bwMode="auto">
          <a:xfrm>
            <a:off x="2411413" y="620713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AutoShape 13"/>
          <p:cNvSpPr>
            <a:spLocks noChangeArrowheads="1"/>
          </p:cNvSpPr>
          <p:nvPr/>
        </p:nvSpPr>
        <p:spPr bwMode="auto">
          <a:xfrm>
            <a:off x="2339975" y="1916113"/>
            <a:ext cx="792163" cy="215900"/>
          </a:xfrm>
          <a:prstGeom prst="rightArrow">
            <a:avLst>
              <a:gd name="adj1" fmla="val 50000"/>
              <a:gd name="adj2" fmla="val 91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0" name="AutoShape 14"/>
          <p:cNvSpPr>
            <a:spLocks noChangeArrowheads="1"/>
          </p:cNvSpPr>
          <p:nvPr/>
        </p:nvSpPr>
        <p:spPr bwMode="auto">
          <a:xfrm>
            <a:off x="2339975" y="5589588"/>
            <a:ext cx="792163" cy="215900"/>
          </a:xfrm>
          <a:prstGeom prst="rightArrow">
            <a:avLst>
              <a:gd name="adj1" fmla="val 50000"/>
              <a:gd name="adj2" fmla="val 91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539750" y="1844675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1899 г</a:t>
            </a:r>
          </a:p>
        </p:txBody>
      </p:sp>
      <p:sp>
        <p:nvSpPr>
          <p:cNvPr id="10252" name="Rectangle 16"/>
          <p:cNvSpPr>
            <a:spLocks noChangeArrowheads="1"/>
          </p:cNvSpPr>
          <p:nvPr/>
        </p:nvSpPr>
        <p:spPr bwMode="auto">
          <a:xfrm>
            <a:off x="3132138" y="1628775"/>
            <a:ext cx="554355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П.Н. Рыбкин ( ученик Попова) </a:t>
            </a:r>
            <a:r>
              <a:rPr lang="ru-RU" b="1"/>
              <a:t>предложил</a:t>
            </a:r>
          </a:p>
          <a:p>
            <a:pPr algn="ctr"/>
            <a:r>
              <a:rPr lang="ru-RU" b="1"/>
              <a:t> слуховой метод приёма радиосигналов</a:t>
            </a:r>
          </a:p>
        </p:txBody>
      </p:sp>
      <p:sp>
        <p:nvSpPr>
          <p:cNvPr id="10253" name="AutoShape 17"/>
          <p:cNvSpPr>
            <a:spLocks noChangeArrowheads="1"/>
          </p:cNvSpPr>
          <p:nvPr/>
        </p:nvSpPr>
        <p:spPr bwMode="auto">
          <a:xfrm>
            <a:off x="2339975" y="3716338"/>
            <a:ext cx="792163" cy="215900"/>
          </a:xfrm>
          <a:prstGeom prst="rightArrow">
            <a:avLst>
              <a:gd name="adj1" fmla="val 50000"/>
              <a:gd name="adj2" fmla="val 91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684213" y="2420938"/>
            <a:ext cx="799147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hlink"/>
                </a:solidFill>
              </a:rPr>
              <a:t>ПОПОВУ ЭТА ПРЕМИЯ УЖЕ НЕ МОГЛА БЫТЬ ВРУЧЕНА-</a:t>
            </a:r>
          </a:p>
          <a:p>
            <a:pPr algn="ctr"/>
            <a:r>
              <a:rPr lang="ru-RU" b="1">
                <a:solidFill>
                  <a:schemeClr val="hlink"/>
                </a:solidFill>
              </a:rPr>
              <a:t> ИЗОБРЕТАТЕЛЬ НЕ ДОЖИЛ ДО ТЕХ ДНЕЙ.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3203575" y="765175"/>
            <a:ext cx="554355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u="sng"/>
              <a:t>Маркони</a:t>
            </a:r>
            <a:r>
              <a:rPr lang="ru-RU" b="1"/>
              <a:t> и Браун получили Нобелевскую премию </a:t>
            </a:r>
          </a:p>
          <a:p>
            <a:pPr algn="ctr"/>
            <a:r>
              <a:rPr lang="ru-RU" b="1"/>
              <a:t>по физике за заслуги в развитии беспроволочной</a:t>
            </a:r>
          </a:p>
          <a:p>
            <a:pPr algn="ctr"/>
            <a:r>
              <a:rPr lang="ru-RU" b="1"/>
              <a:t> телеграфии.</a:t>
            </a: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755650" y="1125538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1909 г</a:t>
            </a:r>
          </a:p>
        </p:txBody>
      </p:sp>
      <p:sp>
        <p:nvSpPr>
          <p:cNvPr id="11269" name="AutoShape 7"/>
          <p:cNvSpPr>
            <a:spLocks noChangeArrowheads="1"/>
          </p:cNvSpPr>
          <p:nvPr/>
        </p:nvSpPr>
        <p:spPr bwMode="auto">
          <a:xfrm>
            <a:off x="2555875" y="1268413"/>
            <a:ext cx="647700" cy="2159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684213" y="3933825"/>
            <a:ext cx="7991475" cy="2573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При жизни А.С.Попова приоритет его в изобретении системы радиосвязи не подвергался сомнению. Так, когда в 1908 г. в рецензии на книгу А.А.Петровского «Научные основания беспроволочной телеграфии» преподаватель Военной электротехнической школы Д.М.Сокольцов назвал </a:t>
            </a:r>
            <a:r>
              <a:rPr lang="ru-RU" b="1">
                <a:hlinkClick r:id="rId2" action="ppaction://hlinkfile"/>
              </a:rPr>
              <a:t>приоритет А.С.Попова </a:t>
            </a:r>
            <a:r>
              <a:rPr lang="ru-RU" b="1"/>
              <a:t>в изобретении радио «старой патриотической сказкой», ему немедленно был дан достойный отпор. П.Н.Рыбкин издал брошюру «Работы А.С.Попова по телеграфии без проводов» (1908 г.), в которой доказал приоритет русского ученого в изобретении радио.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1042988" y="188913"/>
            <a:ext cx="7200900" cy="863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ПРИОРИТЕТЫ В НАШЕ ВРЕМЯ</a:t>
            </a: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395288" y="1412875"/>
            <a:ext cx="8208962" cy="49577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При жизни А.С.Попова его приоритет в изобретении радио не подвергался сомнению. В наше время приоритетная борьба возродилась – слишком большое значение приобрело радио в истории человечества. Оно преобразило мир, связав все его точки. И некоторые страны стали принимать меры к пересмотру приоритета А.С.Попова в изобретении радио .</a:t>
            </a:r>
          </a:p>
          <a:p>
            <a:pPr>
              <a:spcBef>
                <a:spcPct val="50000"/>
              </a:spcBef>
            </a:pPr>
            <a:r>
              <a:rPr lang="ru-RU"/>
              <a:t>В 1947 г. итальянскими государственными организациями была сделана попытка объявить изобретателем радио Г.Маркони. Эта попытка встретила возражение наших ученых. В газете «Известия» от 11 октября 1947 г. была опубликована статья под названием «Изобретение радио принадлежит России».</a:t>
            </a:r>
          </a:p>
          <a:p>
            <a:r>
              <a:rPr lang="ru-RU"/>
              <a:t>5–7 мая 1995 г. в Москве под эгидой ЮНЕСКО прошла юбилейная международная конференция. С докладом на ней выступил президент РНТО РЭС им. А.С.Попова академик Ю.В.Гуляев. В своем докладе он убедительно изложил историю изобретения радио, отметив роль предшественников А.С.Попова (М.Фарадея, Дж.Максвелла, Г.Герца, Э.Бранли, О.Лоджа), его последователей, самым знаменитым из которых был Г.Маркони, и подчеркнув ключевую роль самого </a:t>
            </a:r>
            <a:r>
              <a:rPr lang="ru-RU" b="1" u="sng"/>
              <a:t>А.С.Попова.</a:t>
            </a:r>
          </a:p>
          <a:p>
            <a:pPr algn="ctr"/>
            <a:r>
              <a:rPr lang="ru-RU" sz="2000" b="1">
                <a:solidFill>
                  <a:schemeClr val="hlink"/>
                </a:solidFill>
              </a:rPr>
              <a:t>Радиофизика и радиотехника обязаны всем им.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лен">
  <a:themeElements>
    <a:clrScheme name="Клен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D1A69FFC72F194BA7323277074EC779" ma:contentTypeVersion="0" ma:contentTypeDescription="Создание документа." ma:contentTypeScope="" ma:versionID="9f6d43a36f040eb94f3795cdc44f115b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2687BF-DDA6-4B79-AFA2-7732850D43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CAEE8B0-F672-4135-ABD1-7448029BAC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568</TotalTime>
  <Words>1022</Words>
  <Application>Microsoft Office PowerPoint</Application>
  <PresentationFormat>Экран (4:3)</PresentationFormat>
  <Paragraphs>145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Клен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user</cp:lastModifiedBy>
  <cp:revision>14</cp:revision>
  <dcterms:created xsi:type="dcterms:W3CDTF">2009-03-09T14:54:25Z</dcterms:created>
  <dcterms:modified xsi:type="dcterms:W3CDTF">2021-08-04T08:25:35Z</dcterms:modified>
</cp:coreProperties>
</file>