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8"/>
  </p:notesMasterIdLst>
  <p:sldIdLst>
    <p:sldId id="256" r:id="rId2"/>
    <p:sldId id="280" r:id="rId3"/>
    <p:sldId id="283" r:id="rId4"/>
    <p:sldId id="284" r:id="rId5"/>
    <p:sldId id="269" r:id="rId6"/>
    <p:sldId id="270" r:id="rId7"/>
    <p:sldId id="260" r:id="rId8"/>
    <p:sldId id="273" r:id="rId9"/>
    <p:sldId id="261" r:id="rId10"/>
    <p:sldId id="268" r:id="rId11"/>
    <p:sldId id="285" r:id="rId12"/>
    <p:sldId id="262" r:id="rId13"/>
    <p:sldId id="274" r:id="rId14"/>
    <p:sldId id="279" r:id="rId15"/>
    <p:sldId id="276" r:id="rId16"/>
    <p:sldId id="282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11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45" autoAdjust="0"/>
  </p:normalViewPr>
  <p:slideViewPr>
    <p:cSldViewPr>
      <p:cViewPr varScale="1">
        <p:scale>
          <a:sx n="85" d="100"/>
          <a:sy n="85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A9B5E6-09B7-4FF7-B4D6-D9E86A2B60F4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F43535-55B8-4022-A846-61AA5DF5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36745-4C29-4C2D-88C8-92F79E6C8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4C70-2876-4413-90FB-FAD82DDC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7680-E6BB-4D63-9F1D-55263FAE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9EAC-8571-44CD-B88E-0DC5CA2DB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F940AD-E7DB-4DC0-BCF1-32BE38602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D626E-75DF-441E-B504-5E338A6B1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4619CB-0623-4A75-8779-3839AEFD4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4839-619B-4D61-817E-880D1846D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B3461D-013C-4E56-938A-991D5C38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6EB-5AE1-4CB9-86D6-E5AAB963B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771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761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771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761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771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761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ACB3C-E324-4AAD-B6A5-3988B1EB9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fld id="{7A32EC2B-46C3-40A6-891C-BD2F7C143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1" r:id="rId2"/>
    <p:sldLayoutId id="2147483967" r:id="rId3"/>
    <p:sldLayoutId id="2147483968" r:id="rId4"/>
    <p:sldLayoutId id="2147483969" r:id="rId5"/>
    <p:sldLayoutId id="2147483962" r:id="rId6"/>
    <p:sldLayoutId id="2147483970" r:id="rId7"/>
    <p:sldLayoutId id="2147483963" r:id="rId8"/>
    <p:sldLayoutId id="2147483971" r:id="rId9"/>
    <p:sldLayoutId id="2147483964" r:id="rId10"/>
    <p:sldLayoutId id="2147483965" r:id="rId11"/>
  </p:sldLayoutIdLst>
  <p:transition spd="med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orta.ru/pic/98962.jpg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kinoport.net/movies/pic/finist_-_yasnyj_sokol.jpg" TargetMode="External"/><Relationship Id="rId17" Type="http://schemas.openxmlformats.org/officeDocument/2006/relationships/image" Target="../media/image36.jpeg"/><Relationship Id="rId2" Type="http://schemas.openxmlformats.org/officeDocument/2006/relationships/hyperlink" Target="http://www.skorta.ru/pic/98970.jpg" TargetMode="External"/><Relationship Id="rId16" Type="http://schemas.openxmlformats.org/officeDocument/2006/relationships/hyperlink" Target="http://kino.br.by/partnerimages/ozon/dvd/8192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pl-book.net/pupitr/Covers/Snegurochka.jpg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ru.wikipedia.org/wiki/%D0%98%D0%B7%D0%BE%D0%B1%D1%80%D0%B0%D0%B6%D0%B5%D0%BD%D0%B8%D0%B5:Raz_dva_gore_ne_beda_pre.jpg" TargetMode="External"/><Relationship Id="rId4" Type="http://schemas.openxmlformats.org/officeDocument/2006/relationships/hyperlink" Target="http://images.yandex.ru/yandpage?&amp;p=11&amp;text=%D1%84%D0%B8%D0%BB%D1%8C%D0%BC%20%D0%98%D0%BB%D1%8C%D1%8F%20%D0%9C%D1%83%D1%80%D0%BE%D0%BC%D0%B5%D1%86&amp;rpt=simage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www.skorta.ru/pic/9894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Рисунок 16" descr="img_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780928"/>
            <a:ext cx="4619853" cy="335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620688"/>
            <a:ext cx="821537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t="100000" r="100000"/>
                  </a:path>
                </a:gradFill>
                <a:latin typeface="Times New Roman" pitchFamily="18" charset="0"/>
                <a:cs typeface="Times New Roman" pitchFamily="18" charset="0"/>
              </a:rPr>
              <a:t> Наше кино</a:t>
            </a:r>
          </a:p>
          <a:p>
            <a:pPr>
              <a:defRPr/>
            </a:pPr>
            <a:r>
              <a:rPr lang="ru-RU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t="100000" r="100000"/>
                  </a:path>
                </a:gradFill>
                <a:latin typeface="Times New Roman" pitchFamily="18" charset="0"/>
                <a:cs typeface="Times New Roman" pitchFamily="18" charset="0"/>
              </a:rPr>
              <a:t>(Ко дню российского кино)</a:t>
            </a:r>
          </a:p>
          <a:p>
            <a:pPr>
              <a:defRPr/>
            </a:pP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Гривенская сельская библиотека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860032" y="2708920"/>
            <a:ext cx="4283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dirty="0"/>
              <a:t>                    </a:t>
            </a:r>
          </a:p>
        </p:txBody>
      </p:sp>
    </p:spTree>
    <p:custDataLst>
      <p:tags r:id="rId1"/>
    </p:custDataLst>
  </p:cSld>
  <p:clrMapOvr>
    <a:masterClrMapping/>
  </p:clrMapOvr>
  <p:transition spd="med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71663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842969" y="332656"/>
            <a:ext cx="54016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Один из первых звуковых фильмов</a:t>
            </a:r>
          </a:p>
        </p:txBody>
      </p:sp>
      <p:pic>
        <p:nvPicPr>
          <p:cNvPr id="5" name="Рисунок 4" descr="0_b845a_932f2f82_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7704" y="1124744"/>
            <a:ext cx="5582016" cy="1440160"/>
          </a:xfrm>
          <a:prstGeom prst="rect">
            <a:avLst/>
          </a:prstGeom>
        </p:spPr>
      </p:pic>
      <p:pic>
        <p:nvPicPr>
          <p:cNvPr id="6" name="Рисунок 5" descr="uzn_13998988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5736" y="2780928"/>
            <a:ext cx="5189984" cy="3892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333375"/>
            <a:ext cx="8932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Так же вскоре появились и цветные фильмы…</a:t>
            </a:r>
          </a:p>
        </p:txBody>
      </p:sp>
      <p:pic>
        <p:nvPicPr>
          <p:cNvPr id="19459" name="Рисунок 2" descr="col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125538"/>
            <a:ext cx="4176713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e189007d4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85187">
            <a:off x="4643438" y="1196975"/>
            <a:ext cx="37449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1_535a26d5cf42c535a26d5cf46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9255">
            <a:off x="5219700" y="3716338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3143250" y="2714625"/>
            <a:ext cx="3024188" cy="19446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Кинематограф</a:t>
            </a:r>
          </a:p>
        </p:txBody>
      </p:sp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2268538" y="549275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Телесериалы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5219700" y="620713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Ужастики </a:t>
            </a:r>
          </a:p>
        </p:txBody>
      </p:sp>
      <p:sp>
        <p:nvSpPr>
          <p:cNvPr id="21509" name="Oval 8"/>
          <p:cNvSpPr>
            <a:spLocks noChangeArrowheads="1"/>
          </p:cNvSpPr>
          <p:nvPr/>
        </p:nvSpPr>
        <p:spPr bwMode="auto">
          <a:xfrm>
            <a:off x="6804025" y="2636838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  <a:latin typeface="Tahoma" pitchFamily="34" charset="0"/>
              </a:rPr>
              <a:t>Боевики</a:t>
            </a:r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6372225" y="4868863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Комедии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Oval 10"/>
          <p:cNvSpPr>
            <a:spLocks noChangeArrowheads="1"/>
          </p:cNvSpPr>
          <p:nvPr/>
        </p:nvSpPr>
        <p:spPr bwMode="auto">
          <a:xfrm>
            <a:off x="3643313" y="5357813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Военные</a:t>
            </a:r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auto">
          <a:xfrm>
            <a:off x="971550" y="4868863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  <a:latin typeface="Tahoma" pitchFamily="34" charset="0"/>
              </a:rPr>
              <a:t>Фантастика</a:t>
            </a:r>
          </a:p>
        </p:txBody>
      </p:sp>
      <p:sp>
        <p:nvSpPr>
          <p:cNvPr id="21513" name="Oval 12"/>
          <p:cNvSpPr>
            <a:spLocks noChangeArrowheads="1"/>
          </p:cNvSpPr>
          <p:nvPr/>
        </p:nvSpPr>
        <p:spPr bwMode="auto">
          <a:xfrm>
            <a:off x="684213" y="2636838"/>
            <a:ext cx="1873250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accent2"/>
                </a:solidFill>
                <a:latin typeface="Tahoma" pitchFamily="34" charset="0"/>
              </a:rPr>
              <a:t>Молодежные </a:t>
            </a:r>
          </a:p>
          <a:p>
            <a:r>
              <a:rPr lang="ru-RU" dirty="0">
                <a:solidFill>
                  <a:schemeClr val="accent2"/>
                </a:solidFill>
                <a:latin typeface="Tahoma" pitchFamily="34" charset="0"/>
              </a:rPr>
              <a:t>сериалы</a:t>
            </a:r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 flipH="1" flipV="1">
            <a:off x="3635375" y="1916113"/>
            <a:ext cx="3603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 flipV="1">
            <a:off x="5364163" y="1989138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6300788" y="35004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>
            <a:off x="5940425" y="4292600"/>
            <a:ext cx="6477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4716463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 flipH="1">
            <a:off x="2714625" y="4500563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 flipH="1" flipV="1">
            <a:off x="2643188" y="3357563"/>
            <a:ext cx="5048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482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95288" y="3573463"/>
            <a:ext cx="4967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5292725" y="2997200"/>
            <a:ext cx="385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1500188"/>
            <a:ext cx="2357438" cy="22145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4" name="Picture 11" descr="th_d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63" y="2214563"/>
            <a:ext cx="2928937" cy="2428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5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8" y="2714625"/>
            <a:ext cx="2786062" cy="2571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6" name="Picture 14" descr="Кадр из фильма &quot;Айболит-66&quot; (1966)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29313" y="3357563"/>
            <a:ext cx="2714625" cy="2714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665759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latin typeface="Times New Roman" pitchFamily="18" charset="0"/>
                <a:cs typeface="Times New Roman" pitchFamily="18" charset="0"/>
              </a:rPr>
              <a:t>Детское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1430"/>
                <a:latin typeface="Times New Roman" pitchFamily="18" charset="0"/>
                <a:cs typeface="Times New Roman" pitchFamily="18" charset="0"/>
              </a:rPr>
              <a:t>кино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1500" y="39830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«Чучело»  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000250" y="4857750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«Большое космическое путешествие»   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flipH="1">
            <a:off x="3857625" y="5572125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«Приключение </a:t>
            </a:r>
          </a:p>
          <a:p>
            <a:pPr algn="l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Электроника» 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929313" y="6199188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«Айболит- 66»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70" descr="Картинка 10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571500"/>
            <a:ext cx="16430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85" descr="http://im7-tub.yandex.net/i?id=25503226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8" y="3071813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8" descr="Картинка 5 из 5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625" y="2071688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7" descr="Картинка 20 из 202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57438" y="2071688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7" descr="http://upload.wikimedia.org/wikipedia/ru/5/51/Raz_dva_gore_ne_beda_pre.jpg">
            <a:hlinkClick r:id="rId10" tooltip="&quot;Raz dva gore ne beda pre.jpg&quot;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215188" y="1143000"/>
            <a:ext cx="142875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55" descr="Картинка 62 из 33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357563" y="4502150"/>
            <a:ext cx="16430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76" descr="Картинка 1 из 3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429500" y="3786188"/>
            <a:ext cx="142875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79" descr="Картинка 4 из 4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500688" y="4530725"/>
            <a:ext cx="16430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928688"/>
            <a:ext cx="9144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3200" algn="just" eaLnBrk="0" hangingPunct="0"/>
            <a:r>
              <a:rPr lang="ru-RU" sz="1400">
                <a:latin typeface="Tahoma" pitchFamily="34" charset="0"/>
                <a:cs typeface="Times New Roman" pitchFamily="18" charset="0"/>
              </a:rPr>
              <a:t>:                                 с 40 -50 г. г. было снято 4 русские народные сказки;</a:t>
            </a:r>
            <a:endParaRPr lang="ru-RU" sz="900">
              <a:latin typeface="Tahoma" pitchFamily="34" charset="0"/>
            </a:endParaRPr>
          </a:p>
          <a:p>
            <a:pPr indent="203200" algn="just" eaLnBrk="0" hangingPunct="0"/>
            <a:r>
              <a:rPr lang="ru-RU" sz="1400">
                <a:latin typeface="Tahoma" pitchFamily="34" charset="0"/>
                <a:cs typeface="Times New Roman" pitchFamily="18" charset="0"/>
              </a:rPr>
              <a:t>                                    50-60 г. г. – 5 сказок;</a:t>
            </a:r>
            <a:endParaRPr lang="ru-RU" sz="900">
              <a:latin typeface="Tahoma" pitchFamily="34" charset="0"/>
            </a:endParaRPr>
          </a:p>
          <a:p>
            <a:pPr indent="203200" algn="just" eaLnBrk="0" hangingPunct="0"/>
            <a:r>
              <a:rPr lang="ru-RU" sz="1400">
                <a:latin typeface="Tahoma" pitchFamily="34" charset="0"/>
                <a:cs typeface="Times New Roman" pitchFamily="18" charset="0"/>
              </a:rPr>
              <a:t>                                    60-70 г. г. -8 сказок;</a:t>
            </a:r>
            <a:endParaRPr lang="ru-RU" sz="900">
              <a:latin typeface="Tahoma" pitchFamily="34" charset="0"/>
            </a:endParaRPr>
          </a:p>
          <a:p>
            <a:pPr indent="203200" algn="just" eaLnBrk="0" hangingPunct="0"/>
            <a:r>
              <a:rPr lang="ru-RU" sz="1400">
                <a:latin typeface="Tahoma" pitchFamily="34" charset="0"/>
                <a:cs typeface="Times New Roman" pitchFamily="18" charset="0"/>
              </a:rPr>
              <a:t>                                    70-80 г.г. – 6 сказок;</a:t>
            </a:r>
            <a:endParaRPr lang="ru-RU" sz="900">
              <a:latin typeface="Tahoma" pitchFamily="34" charset="0"/>
            </a:endParaRPr>
          </a:p>
          <a:p>
            <a:pPr indent="203200" algn="just" eaLnBrk="0" hangingPunct="0"/>
            <a:r>
              <a:rPr lang="ru-RU" sz="1400">
                <a:latin typeface="Tahoma" pitchFamily="34" charset="0"/>
                <a:cs typeface="Times New Roman" pitchFamily="18" charset="0"/>
              </a:rPr>
              <a:t>                                    80-90 г.г. – 1 сказка.</a:t>
            </a:r>
            <a:endParaRPr lang="ru-RU">
              <a:latin typeface="Tahoma" pitchFamily="34" charset="0"/>
            </a:endParaRPr>
          </a:p>
        </p:txBody>
      </p:sp>
      <p:sp>
        <p:nvSpPr>
          <p:cNvPr id="23563" name="Прямоугольник 10"/>
          <p:cNvSpPr>
            <a:spLocks noChangeArrowheads="1"/>
          </p:cNvSpPr>
          <p:nvPr/>
        </p:nvSpPr>
        <p:spPr bwMode="auto">
          <a:xfrm rot="10800000" flipV="1">
            <a:off x="357188" y="5380038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1998 года не было снято </a:t>
            </a:r>
            <a:r>
              <a:rPr lang="ru-RU" b="1" i="1"/>
              <a:t>ни одного фильма</a:t>
            </a:r>
            <a:r>
              <a:rPr lang="ru-RU"/>
              <a:t> по мотивам русских народных сказок. </a:t>
            </a:r>
          </a:p>
        </p:txBody>
      </p:sp>
      <p:sp>
        <p:nvSpPr>
          <p:cNvPr id="23564" name="Прямоугольник 15"/>
          <p:cNvSpPr>
            <a:spLocks noChangeArrowheads="1"/>
          </p:cNvSpPr>
          <p:nvPr/>
        </p:nvSpPr>
        <p:spPr bwMode="auto">
          <a:xfrm>
            <a:off x="228600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dirty="0">
                <a:solidFill>
                  <a:srgbClr val="FFFF00"/>
                </a:solidFill>
                <a:latin typeface="Segoe Script" pitchFamily="34" charset="0"/>
              </a:rPr>
              <a:t>Экранизация сказок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285750"/>
            <a:ext cx="73437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hlink"/>
                </a:solidFill>
                <a:latin typeface="Tahoma" pitchFamily="34" charset="0"/>
              </a:rPr>
              <a:t>Кино – искусство </a:t>
            </a:r>
            <a:r>
              <a:rPr lang="en-US" sz="2000">
                <a:solidFill>
                  <a:schemeClr val="hlink"/>
                </a:solidFill>
                <a:latin typeface="Tahoma" pitchFamily="34" charset="0"/>
              </a:rPr>
              <a:t>XX </a:t>
            </a:r>
            <a:r>
              <a:rPr lang="ru-RU" sz="2000">
                <a:solidFill>
                  <a:schemeClr val="hlink"/>
                </a:solidFill>
                <a:latin typeface="Tahoma" pitchFamily="34" charset="0"/>
              </a:rPr>
              <a:t>столетия</a:t>
            </a:r>
            <a:r>
              <a:rPr lang="ru-RU" sz="2000">
                <a:latin typeface="Tahoma" pitchFamily="34" charset="0"/>
              </a:rPr>
              <a:t>. Но </a:t>
            </a:r>
            <a:r>
              <a:rPr lang="en-US" sz="2000">
                <a:latin typeface="Tahoma" pitchFamily="34" charset="0"/>
              </a:rPr>
              <a:t>XX </a:t>
            </a:r>
            <a:r>
              <a:rPr lang="ru-RU" sz="2000">
                <a:latin typeface="Tahoma" pitchFamily="34" charset="0"/>
              </a:rPr>
              <a:t>век ушел в прошлое. </a:t>
            </a:r>
          </a:p>
          <a:p>
            <a:pPr algn="just"/>
            <a:r>
              <a:rPr lang="ru-RU" sz="2000">
                <a:latin typeface="Tahoma" pitchFamily="34" charset="0"/>
              </a:rPr>
              <a:t>Традиционные кинематографические профессии меняют свое содержание, требуют все новых и новых навыков. </a:t>
            </a:r>
          </a:p>
          <a:p>
            <a:r>
              <a:rPr lang="ru-RU" sz="2000">
                <a:latin typeface="Tahoma" pitchFamily="34" charset="0"/>
              </a:rPr>
              <a:t>Режиссеры все чаще заглядывают не в будущее, а в прошлое. Оказывается, кино даже в самом традиционном виде не исчерпало своих возможностей. Так, что как ни важна техническая сторона дела, ведущей является все же художественная. </a:t>
            </a:r>
            <a:r>
              <a:rPr lang="ru-RU" sz="2000">
                <a:solidFill>
                  <a:schemeClr val="hlink"/>
                </a:solidFill>
                <a:latin typeface="Tahoma" pitchFamily="34" charset="0"/>
              </a:rPr>
              <a:t>Кино по –прежнему сначала искусство, а потом уже технология и индустрия</a:t>
            </a:r>
            <a:endParaRPr lang="ru-RU" sz="2000"/>
          </a:p>
          <a:p>
            <a:r>
              <a:rPr lang="ru-RU" sz="2000"/>
              <a:t>      </a:t>
            </a:r>
            <a:endParaRPr lang="ru-RU" sz="200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3571875"/>
            <a:ext cx="2928938" cy="264318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3" y="3571875"/>
            <a:ext cx="3071812" cy="27146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4313" y="1000125"/>
            <a:ext cx="8929687" cy="53562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киноискусство прошло долгий путь своего развития от небольших документальных зарисовок до современных фильмов, которые составляют конкуренцию многим зарубежным картинам;</a:t>
            </a:r>
          </a:p>
          <a:p>
            <a:pPr>
              <a:defRPr/>
            </a:pP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-старые советские фильмы не завоёвывали наград, но не смотря на это они были любимы народом, да любимы и сейчас;    </a:t>
            </a:r>
          </a:p>
          <a:p>
            <a:pPr>
              <a:defRPr/>
            </a:pP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-жанры киноискусства видоизменяются, испытывают тенденцию к слиянию, взаимопроникновению или даже распаду;</a:t>
            </a:r>
          </a:p>
          <a:p>
            <a:pPr>
              <a:defRPr/>
            </a:pP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-преодолев все стадии своего развития, взлеты и падения, кинематограф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все-таки стал тем, чем он является сейчас, необычным, завораживающим миром для многих зрителей.    </a:t>
            </a:r>
          </a:p>
          <a:p>
            <a:pPr>
              <a:defRPr/>
            </a:pP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ведущую роль занимают новые технологии, которые делают фильмы более привлекательными, яркими, напоминающими видеоигры.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7a925090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67175" y="260350"/>
            <a:ext cx="4897438" cy="552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В начале 20 века свои первые шаги делало отечественное кино. Это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Документальная хроника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Фильмы-репортажи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(коронация Николая 2,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маневры эскадры в чёрном море, эпизоды последних лет жизни писателя Л.Н.Толстого, военные окопы и лазареты в годы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первой Мировой войны)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позже стали снимать игровое кино</a:t>
            </a:r>
          </a:p>
        </p:txBody>
      </p:sp>
    </p:spTree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Безымянный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2075" y="0"/>
            <a:ext cx="9328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Безымянный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000125" y="188913"/>
            <a:ext cx="6986588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Возникновение первых фильмов в России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1341438"/>
            <a:ext cx="4680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Российское кинопроизводство ведет отсчет с 15 октября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1908 г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Кинодрама называлась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«Понизовая вольница»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54" name="Picture 6" descr="IMG_00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997200"/>
            <a:ext cx="3584575" cy="26209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3255" name="Picture 7" descr="IMG_00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1412875"/>
            <a:ext cx="2752725" cy="39608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3744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Кадр из фильма «Понизовая вольница»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508625" y="5589588"/>
            <a:ext cx="2735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Афиша к фильму «Понизовая вольница»</a:t>
            </a:r>
          </a:p>
        </p:txBody>
      </p:sp>
    </p:spTree>
    <p:custDataLst>
      <p:tags r:id="rId1"/>
    </p:custDataLst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_00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75" y="285750"/>
            <a:ext cx="3214688" cy="2286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4280" name="Picture 8" descr="IMG_00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428625"/>
            <a:ext cx="1500187" cy="19288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4281" name="Picture 9" descr="IMG_00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03913" y="285750"/>
            <a:ext cx="3025775" cy="2286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67544" y="2492896"/>
            <a:ext cx="1491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Яков Протазанов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5472113" y="2643188"/>
            <a:ext cx="367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«Отец Сергий»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357438" y="2714625"/>
            <a:ext cx="360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«Пиковая дама»</a:t>
            </a:r>
          </a:p>
        </p:txBody>
      </p:sp>
      <p:pic>
        <p:nvPicPr>
          <p:cNvPr id="9" name="Picture 6" descr="IMG_002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313" y="3714750"/>
            <a:ext cx="2071687" cy="20002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-357188" y="5929313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Сергей Эйзенштейн</a:t>
            </a:r>
          </a:p>
        </p:txBody>
      </p:sp>
      <p:pic>
        <p:nvPicPr>
          <p:cNvPr id="11" name="Picture 7" descr="IMG_002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313" y="3571875"/>
            <a:ext cx="3357562" cy="23574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8" descr="IMG_003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75350" y="3571875"/>
            <a:ext cx="2954338" cy="23574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4314409" y="6072188"/>
            <a:ext cx="2370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«Броненосец “Потемкин”»</a:t>
            </a:r>
          </a:p>
        </p:txBody>
      </p:sp>
    </p:spTree>
    <p:custDataLst>
      <p:tags r:id="rId1"/>
    </p:custDataLst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5" descr="z_e50ca2f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908050"/>
            <a:ext cx="76803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6"/>
          <p:cNvSpPr txBox="1">
            <a:spLocks noChangeArrowheads="1"/>
          </p:cNvSpPr>
          <p:nvPr/>
        </p:nvSpPr>
        <p:spPr bwMode="auto">
          <a:xfrm>
            <a:off x="1187450" y="0"/>
            <a:ext cx="698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Универсальный мастер кинематографа-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Чарли Чаплин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" descr="7834557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3933825"/>
            <a:ext cx="29575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0" descr="atkb7.jpg"/>
          <p:cNvPicPr>
            <a:picLocks noChangeAspect="1"/>
          </p:cNvPicPr>
          <p:nvPr/>
        </p:nvPicPr>
        <p:blipFill>
          <a:blip r:embed="rId4" cstate="screen"/>
          <a:srcRect r="-1685"/>
          <a:stretch>
            <a:fillRect/>
          </a:stretch>
        </p:blipFill>
        <p:spPr bwMode="auto">
          <a:xfrm>
            <a:off x="0" y="0"/>
            <a:ext cx="71643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0_270c2_8bcc8c10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671220">
            <a:off x="293054" y="4235014"/>
            <a:ext cx="1748973" cy="243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-684584" y="0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Первые кинозалы</a:t>
            </a:r>
          </a:p>
        </p:txBody>
      </p:sp>
      <p:pic>
        <p:nvPicPr>
          <p:cNvPr id="16390" name="Рисунок 15" descr="kogda-poyavilos-kino-v-rossii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73613" y="2060575"/>
            <a:ext cx="43703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8405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Рождение звукового кино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787900" y="1928813"/>
            <a:ext cx="3889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ahoma" pitchFamily="34" charset="0"/>
              </a:rPr>
              <a:t>В России первый звуковой фильм – </a:t>
            </a:r>
            <a:r>
              <a:rPr lang="ru-RU">
                <a:solidFill>
                  <a:schemeClr val="hlink"/>
                </a:solidFill>
                <a:latin typeface="Tahoma" pitchFamily="34" charset="0"/>
              </a:rPr>
              <a:t>«Путевка в жизнь»</a:t>
            </a:r>
            <a:r>
              <a:rPr lang="ru-RU">
                <a:latin typeface="Tahoma" pitchFamily="34" charset="0"/>
              </a:rPr>
              <a:t> режиссера </a:t>
            </a:r>
            <a:r>
              <a:rPr lang="ru-RU" b="1">
                <a:solidFill>
                  <a:schemeClr val="hlink"/>
                </a:solidFill>
                <a:latin typeface="Tahoma" pitchFamily="34" charset="0"/>
              </a:rPr>
              <a:t>Николая Экка</a:t>
            </a:r>
            <a:r>
              <a:rPr lang="ru-RU">
                <a:latin typeface="Tahoma" pitchFamily="34" charset="0"/>
              </a:rPr>
              <a:t>. В 1932 г. на острове Лидо близ Венеции состоялся первый в истории Европы кинопросмотр, который вскоре стал международным Венецианским кинофестивалем. </a:t>
            </a:r>
          </a:p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642938" y="5429250"/>
            <a:ext cx="360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Кадр из фильма «Путевка в жизнь»</a:t>
            </a:r>
          </a:p>
        </p:txBody>
      </p:sp>
      <p:pic>
        <p:nvPicPr>
          <p:cNvPr id="17413" name="Picture 12" descr="IMG_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1643063"/>
            <a:ext cx="4143375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pull dir="r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6.4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|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2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4|9.9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8.2|2.6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|8.8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2.3|0.9|1.4|1.5|3.9|1.2|3|1.1|3.1|1|3|1.2|3.4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4|2.4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483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Calibri</vt:lpstr>
      <vt:lpstr>Comic Sans MS</vt:lpstr>
      <vt:lpstr>Consolas</vt:lpstr>
      <vt:lpstr>Corbel</vt:lpstr>
      <vt:lpstr>Segoe Script</vt:lpstr>
      <vt:lpstr>Tahoma</vt:lpstr>
      <vt:lpstr>Tempus Sans ITC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Библиотека</cp:lastModifiedBy>
  <cp:revision>115</cp:revision>
  <dcterms:created xsi:type="dcterms:W3CDTF">2007-05-30T09:51:40Z</dcterms:created>
  <dcterms:modified xsi:type="dcterms:W3CDTF">2021-08-26T07:36:15Z</dcterms:modified>
</cp:coreProperties>
</file>