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9" r:id="rId2"/>
    <p:sldId id="256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6" r:id="rId11"/>
    <p:sldId id="267" r:id="rId12"/>
    <p:sldId id="268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15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30DEE-10B8-49EF-AFB5-99957BD1D116}" type="datetimeFigureOut">
              <a:rPr lang="ru-RU" smtClean="0"/>
              <a:pPr/>
              <a:t>31.08.2021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B53B6-E6DA-4E55-95E1-2A0E3917D9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30DEE-10B8-49EF-AFB5-99957BD1D116}" type="datetimeFigureOut">
              <a:rPr lang="ru-RU" smtClean="0"/>
              <a:pPr/>
              <a:t>31.08.2021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B53B6-E6DA-4E55-95E1-2A0E3917D9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30DEE-10B8-49EF-AFB5-99957BD1D116}" type="datetimeFigureOut">
              <a:rPr lang="ru-RU" smtClean="0"/>
              <a:pPr/>
              <a:t>31.08.2021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B53B6-E6DA-4E55-95E1-2A0E3917D9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30DEE-10B8-49EF-AFB5-99957BD1D116}" type="datetimeFigureOut">
              <a:rPr lang="ru-RU" smtClean="0"/>
              <a:pPr/>
              <a:t>31.08.2021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B53B6-E6DA-4E55-95E1-2A0E3917D9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30DEE-10B8-49EF-AFB5-99957BD1D116}" type="datetimeFigureOut">
              <a:rPr lang="ru-RU" smtClean="0"/>
              <a:pPr/>
              <a:t>31.08.2021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B53B6-E6DA-4E55-95E1-2A0E3917D9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30DEE-10B8-49EF-AFB5-99957BD1D116}" type="datetimeFigureOut">
              <a:rPr lang="ru-RU" smtClean="0"/>
              <a:pPr/>
              <a:t>31.08.2021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B53B6-E6DA-4E55-95E1-2A0E3917D9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30DEE-10B8-49EF-AFB5-99957BD1D116}" type="datetimeFigureOut">
              <a:rPr lang="ru-RU" smtClean="0"/>
              <a:pPr/>
              <a:t>31.08.2021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B53B6-E6DA-4E55-95E1-2A0E3917D9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30DEE-10B8-49EF-AFB5-99957BD1D116}" type="datetimeFigureOut">
              <a:rPr lang="ru-RU" smtClean="0"/>
              <a:pPr/>
              <a:t>31.08.2021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B53B6-E6DA-4E55-95E1-2A0E3917D9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30DEE-10B8-49EF-AFB5-99957BD1D116}" type="datetimeFigureOut">
              <a:rPr lang="ru-RU" smtClean="0"/>
              <a:pPr/>
              <a:t>31.08.2021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B53B6-E6DA-4E55-95E1-2A0E3917D9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30DEE-10B8-49EF-AFB5-99957BD1D116}" type="datetimeFigureOut">
              <a:rPr lang="ru-RU" smtClean="0"/>
              <a:pPr/>
              <a:t>31.08.2021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B53B6-E6DA-4E55-95E1-2A0E3917D9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630DEE-10B8-49EF-AFB5-99957BD1D116}" type="datetimeFigureOut">
              <a:rPr lang="ru-RU" smtClean="0"/>
              <a:pPr/>
              <a:t>31.08.2021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8B53B6-E6DA-4E55-95E1-2A0E3917D95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630DEE-10B8-49EF-AFB5-99957BD1D116}" type="datetimeFigureOut">
              <a:rPr lang="ru-RU" smtClean="0"/>
              <a:pPr/>
              <a:t>31.08.2021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8B53B6-E6DA-4E55-95E1-2A0E3917D95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80EE70C-11E7-4E37-896E-8E6941433B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16632"/>
            <a:ext cx="6552728" cy="6624736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386DB7-45CD-452D-83AD-34C4D6A287C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803DE45-153E-479F-92C2-14B3253A90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76230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274638"/>
            <a:ext cx="7829576" cy="939784"/>
          </a:xfrm>
          <a:noFill/>
        </p:spPr>
        <p:txBody>
          <a:bodyPr/>
          <a:lstStyle/>
          <a:p>
            <a:endParaRPr lang="ru-RU" b="1" dirty="0">
              <a:solidFill>
                <a:schemeClr val="tx2">
                  <a:lumMod val="75000"/>
                </a:schemeClr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286248" y="1643050"/>
            <a:ext cx="3286148" cy="757230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algn="ctr">
              <a:buNone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latin typeface="Microsoft Sans Serif" pitchFamily="34" charset="0"/>
                <a:cs typeface="Microsoft Sans Serif" pitchFamily="34" charset="0"/>
              </a:rPr>
              <a:t> 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1643050"/>
            <a:ext cx="3214710" cy="4436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3419872" y="1146556"/>
            <a:ext cx="5572164" cy="27146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Sans Serif" pitchFamily="34" charset="0"/>
                <a:ea typeface="+mj-ea"/>
                <a:cs typeface="Microsoft Sans Serif" pitchFamily="34" charset="0"/>
              </a:rPr>
              <a:t>Самуил Яковлевич</a:t>
            </a:r>
            <a:r>
              <a:rPr kumimoji="0" lang="ru-RU" sz="6600" b="1" i="0" u="none" strike="noStrike" kern="1200" cap="none" spc="0" normalizeH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Sans Serif" pitchFamily="34" charset="0"/>
                <a:ea typeface="+mj-ea"/>
                <a:cs typeface="Microsoft Sans Serif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Sans Serif" pitchFamily="34" charset="0"/>
                <a:ea typeface="+mj-ea"/>
                <a:cs typeface="Microsoft Sans Serif" pitchFamily="34" charset="0"/>
              </a:rPr>
              <a:t>Маршак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7015741-10E3-4F2B-9E9B-4E18C258A9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9965" y="4125962"/>
            <a:ext cx="2179636" cy="271464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A8D1E40-6823-4463-81DE-2857EA5F76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94412" y="4108568"/>
            <a:ext cx="2179635" cy="273203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274638"/>
            <a:ext cx="7829576" cy="939784"/>
          </a:xfrm>
          <a:noFill/>
        </p:spPr>
        <p:txBody>
          <a:bodyPr/>
          <a:lstStyle/>
          <a:p>
            <a:endParaRPr lang="ru-RU" b="1" dirty="0">
              <a:solidFill>
                <a:schemeClr val="tx2">
                  <a:lumMod val="75000"/>
                </a:schemeClr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14876" y="1643050"/>
            <a:ext cx="3286148" cy="757230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algn="ctr">
              <a:buNone/>
            </a:pPr>
            <a:endParaRPr lang="ru-RU" b="1" dirty="0">
              <a:solidFill>
                <a:schemeClr val="accent2">
                  <a:lumMod val="75000"/>
                </a:schemeClr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3491880" y="4797152"/>
            <a:ext cx="5572164" cy="206084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Sans Serif" pitchFamily="34" charset="0"/>
                <a:ea typeface="+mj-ea"/>
                <a:cs typeface="Microsoft Sans Serif" pitchFamily="34" charset="0"/>
              </a:rPr>
              <a:t>Сергей Владимирович Михалков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 r="5594"/>
          <a:stretch>
            <a:fillRect/>
          </a:stretch>
        </p:blipFill>
        <p:spPr bwMode="auto">
          <a:xfrm>
            <a:off x="4609587" y="339549"/>
            <a:ext cx="3336750" cy="4214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C3DCD8C-15A9-476E-8AFC-BAB430261F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390" y="13403"/>
            <a:ext cx="2862490" cy="32849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A37DDBE-C43A-498B-933A-77031D22DC3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9390" y="3429000"/>
            <a:ext cx="2862490" cy="34290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274638"/>
            <a:ext cx="7829576" cy="939784"/>
          </a:xfrm>
          <a:noFill/>
        </p:spPr>
        <p:txBody>
          <a:bodyPr/>
          <a:lstStyle/>
          <a:p>
            <a:endParaRPr lang="ru-RU" b="1" dirty="0">
              <a:solidFill>
                <a:schemeClr val="tx2">
                  <a:lumMod val="75000"/>
                </a:schemeClr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14876" y="1643050"/>
            <a:ext cx="3286148" cy="757230"/>
          </a:xfrm>
          <a:blipFill>
            <a:blip r:embed="rId2" cstate="print"/>
            <a:tile tx="0" ty="0" sx="100000" sy="100000" flip="none" algn="tl"/>
          </a:blipFill>
        </p:spPr>
        <p:txBody>
          <a:bodyPr/>
          <a:lstStyle/>
          <a:p>
            <a:pPr algn="ctr">
              <a:buNone/>
            </a:pPr>
            <a:endParaRPr lang="ru-RU" b="1" dirty="0">
              <a:solidFill>
                <a:schemeClr val="accent2">
                  <a:lumMod val="75000"/>
                </a:schemeClr>
              </a:solidFill>
              <a:latin typeface="Microsoft Sans Serif" pitchFamily="34" charset="0"/>
              <a:cs typeface="Microsoft Sans Serif" pitchFamily="34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4067944" y="4271695"/>
            <a:ext cx="5572164" cy="271464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Sans Serif" pitchFamily="34" charset="0"/>
                <a:ea typeface="+mj-ea"/>
                <a:cs typeface="Microsoft Sans Serif" pitchFamily="34" charset="0"/>
              </a:rPr>
              <a:t>Агния </a:t>
            </a:r>
          </a:p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5400" b="1" dirty="0">
                <a:latin typeface="Microsoft Sans Serif" pitchFamily="34" charset="0"/>
                <a:ea typeface="+mj-ea"/>
                <a:cs typeface="Microsoft Sans Serif" pitchFamily="34" charset="0"/>
              </a:rPr>
              <a:t>Львовна</a:t>
            </a:r>
          </a:p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Microsoft Sans Serif" pitchFamily="34" charset="0"/>
                <a:ea typeface="+mj-ea"/>
                <a:cs typeface="Microsoft Sans Serif" pitchFamily="34" charset="0"/>
              </a:rPr>
              <a:t>Барто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Microsoft Sans Serif" pitchFamily="34" charset="0"/>
              <a:ea typeface="+mj-ea"/>
              <a:cs typeface="Microsoft Sans Serif" pitchFamily="3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 l="4635" r="7290"/>
          <a:stretch>
            <a:fillRect/>
          </a:stretch>
        </p:blipFill>
        <p:spPr bwMode="auto">
          <a:xfrm>
            <a:off x="5072066" y="74361"/>
            <a:ext cx="3214710" cy="43554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C54FF34-F36A-4F5F-9AC9-124F10B36C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31639" y="5441"/>
            <a:ext cx="3097485" cy="4032448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12E8460-E60C-4DF5-87FE-E422193D32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47121" y="4065309"/>
            <a:ext cx="2083806" cy="2768036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781" y="0"/>
            <a:ext cx="92075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764704"/>
            <a:ext cx="7772400" cy="1470025"/>
          </a:xfrm>
          <a:solidFill>
            <a:schemeClr val="accent6">
              <a:lumMod val="40000"/>
              <a:lumOff val="60000"/>
              <a:alpha val="41000"/>
            </a:schemeClr>
          </a:solidFill>
        </p:spPr>
        <p:txBody>
          <a:bodyPr>
            <a:noAutofit/>
          </a:bodyPr>
          <a:lstStyle/>
          <a:p>
            <a:br>
              <a:rPr lang="ru-RU" sz="5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br>
              <a:rPr lang="ru-RU" sz="5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ru-RU" sz="5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«Хорошая книга – </a:t>
            </a:r>
            <a:br>
              <a:rPr lang="ru-RU" sz="5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r>
              <a:rPr lang="ru-RU" sz="5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мой спутник, мой друг»</a:t>
            </a:r>
            <a:br>
              <a:rPr lang="ru-RU" sz="5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br>
              <a:rPr lang="ru-RU" sz="5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</a:br>
            <a:endParaRPr lang="ru-RU" sz="54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72899E64-D52A-459D-B748-EA85DED3F13F}"/>
              </a:ext>
            </a:extLst>
          </p:cNvPr>
          <p:cNvSpPr txBox="1">
            <a:spLocks/>
          </p:cNvSpPr>
          <p:nvPr/>
        </p:nvSpPr>
        <p:spPr>
          <a:xfrm>
            <a:off x="4139952" y="5370675"/>
            <a:ext cx="4989476" cy="1470025"/>
          </a:xfrm>
          <a:prstGeom prst="rect">
            <a:avLst/>
          </a:prstGeom>
          <a:solidFill>
            <a:schemeClr val="bg1">
              <a:alpha val="41000"/>
            </a:schemeClr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24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Гривенская сельская библиотека </a:t>
            </a:r>
            <a:r>
              <a:rPr lang="ru-RU" sz="20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2021 год</a:t>
            </a:r>
            <a:endParaRPr lang="ru-RU" sz="7200" b="1" dirty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 b="6250"/>
          <a:stretch>
            <a:fillRect/>
          </a:stretch>
        </p:blipFill>
        <p:spPr bwMode="auto">
          <a:xfrm>
            <a:off x="0" y="1"/>
            <a:ext cx="4571983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/>
          <a:srcRect b="12110"/>
          <a:stretch>
            <a:fillRect/>
          </a:stretch>
        </p:blipFill>
        <p:spPr bwMode="auto">
          <a:xfrm>
            <a:off x="4572000" y="0"/>
            <a:ext cx="4572000" cy="3214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 cstate="print"/>
          <a:srcRect t="24204" b="14437"/>
          <a:stretch>
            <a:fillRect/>
          </a:stretch>
        </p:blipFill>
        <p:spPr bwMode="auto">
          <a:xfrm>
            <a:off x="4572000" y="3214686"/>
            <a:ext cx="4572000" cy="36433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200400"/>
            <a:ext cx="4572000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 t="7031" b="8333"/>
          <a:stretch>
            <a:fillRect/>
          </a:stretch>
        </p:blipFill>
        <p:spPr bwMode="auto">
          <a:xfrm>
            <a:off x="1" y="642918"/>
            <a:ext cx="9144000" cy="6215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9144000" cy="646331"/>
          </a:xfrm>
          <a:prstGeom prst="rect">
            <a:avLst/>
          </a:prstGeom>
          <a:solidFill>
            <a:srgbClr val="00B0F0">
              <a:alpha val="35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600" b="1" dirty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Кто много читает, тот много и знает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1464" r="9296"/>
          <a:stretch>
            <a:fillRect/>
          </a:stretch>
        </p:blipFill>
        <p:spPr bwMode="auto">
          <a:xfrm>
            <a:off x="4143372" y="2655293"/>
            <a:ext cx="5000628" cy="4202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 l="1402" r="-934"/>
          <a:stretch>
            <a:fillRect/>
          </a:stretch>
        </p:blipFill>
        <p:spPr bwMode="auto">
          <a:xfrm>
            <a:off x="0" y="0"/>
            <a:ext cx="5072034" cy="338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b="4375"/>
          <a:stretch>
            <a:fillRect/>
          </a:stretch>
        </p:blipFill>
        <p:spPr bwMode="auto">
          <a:xfrm>
            <a:off x="0" y="2895899"/>
            <a:ext cx="4143372" cy="396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5" cstate="print"/>
          <a:srcRect l="10693" t="7260" r="10693" b="23183"/>
          <a:stretch>
            <a:fillRect/>
          </a:stretch>
        </p:blipFill>
        <p:spPr bwMode="auto">
          <a:xfrm>
            <a:off x="4929190" y="0"/>
            <a:ext cx="4214810" cy="35718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7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Горизонтальный свиток 10"/>
          <p:cNvSpPr/>
          <p:nvPr/>
        </p:nvSpPr>
        <p:spPr>
          <a:xfrm>
            <a:off x="785786" y="571480"/>
            <a:ext cx="6786610" cy="1143008"/>
          </a:xfrm>
          <a:prstGeom prst="horizontalScroll">
            <a:avLst>
              <a:gd name="adj" fmla="val 18549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3200" b="1" i="1" dirty="0">
              <a:solidFill>
                <a:schemeClr val="tx1"/>
              </a:solidFill>
              <a:latin typeface="Microsoft Sans Serif" pitchFamily="34" charset="0"/>
              <a:cs typeface="Microsoft Sans Serif" pitchFamily="34" charset="0"/>
            </a:endParaRPr>
          </a:p>
          <a:p>
            <a:pPr lvl="0" algn="ctr"/>
            <a:r>
              <a:rPr lang="ru-RU" sz="3200" b="1" i="1" dirty="0">
                <a:solidFill>
                  <a:schemeClr val="tx1"/>
                </a:solidFill>
                <a:latin typeface="Microsoft Sans Serif" pitchFamily="34" charset="0"/>
                <a:cs typeface="Microsoft Sans Serif" pitchFamily="34" charset="0"/>
              </a:rPr>
              <a:t>Чтение - лучшее учение.</a:t>
            </a:r>
          </a:p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3" name="Горизонтальный свиток 12"/>
          <p:cNvSpPr/>
          <p:nvPr/>
        </p:nvSpPr>
        <p:spPr>
          <a:xfrm>
            <a:off x="1285852" y="1357298"/>
            <a:ext cx="6786610" cy="1143008"/>
          </a:xfrm>
          <a:prstGeom prst="horizontalScroll">
            <a:avLst>
              <a:gd name="adj" fmla="val 18549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3200" b="1" i="1" dirty="0">
              <a:solidFill>
                <a:schemeClr val="tx1"/>
              </a:solidFill>
              <a:latin typeface="Microsoft Sans Serif" pitchFamily="34" charset="0"/>
              <a:cs typeface="Microsoft Sans Serif" pitchFamily="34" charset="0"/>
            </a:endParaRPr>
          </a:p>
          <a:p>
            <a:pPr lvl="0" algn="ctr"/>
            <a:r>
              <a:rPr lang="ru-RU" sz="3200" b="1" i="1" dirty="0">
                <a:latin typeface="Microsoft Sans Serif" pitchFamily="34" charset="0"/>
                <a:cs typeface="Microsoft Sans Serif" pitchFamily="34" charset="0"/>
              </a:rPr>
              <a:t>С книгой жить - век не тужить. </a:t>
            </a:r>
          </a:p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4" name="Горизонтальный свиток 13"/>
          <p:cNvSpPr/>
          <p:nvPr/>
        </p:nvSpPr>
        <p:spPr>
          <a:xfrm>
            <a:off x="785786" y="500042"/>
            <a:ext cx="7715304" cy="1143008"/>
          </a:xfrm>
          <a:prstGeom prst="horizontalScroll">
            <a:avLst>
              <a:gd name="adj" fmla="val 18549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3200" b="1" i="1" dirty="0">
              <a:solidFill>
                <a:schemeClr val="tx1"/>
              </a:solidFill>
              <a:latin typeface="Microsoft Sans Serif" pitchFamily="34" charset="0"/>
              <a:cs typeface="Microsoft Sans Serif" pitchFamily="34" charset="0"/>
            </a:endParaRPr>
          </a:p>
          <a:p>
            <a:pPr lvl="0" algn="ctr"/>
            <a:r>
              <a:rPr lang="ru-RU" sz="3200" b="1" i="1" dirty="0">
                <a:latin typeface="Microsoft Sans Serif" pitchFamily="34" charset="0"/>
                <a:cs typeface="Microsoft Sans Serif" pitchFamily="34" charset="0"/>
              </a:rPr>
              <a:t>Книги читай, а о деле не забывай. </a:t>
            </a:r>
          </a:p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5" name="Горизонтальный свиток 14"/>
          <p:cNvSpPr/>
          <p:nvPr/>
        </p:nvSpPr>
        <p:spPr>
          <a:xfrm>
            <a:off x="857224" y="714356"/>
            <a:ext cx="7543856" cy="1143008"/>
          </a:xfrm>
          <a:prstGeom prst="horizontalScroll">
            <a:avLst>
              <a:gd name="adj" fmla="val 18549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3200" b="1" i="1" dirty="0">
              <a:solidFill>
                <a:schemeClr val="tx1"/>
              </a:solidFill>
              <a:latin typeface="Microsoft Sans Serif" pitchFamily="34" charset="0"/>
              <a:cs typeface="Microsoft Sans Serif" pitchFamily="34" charset="0"/>
            </a:endParaRPr>
          </a:p>
          <a:p>
            <a:pPr lvl="0" algn="ctr"/>
            <a:r>
              <a:rPr lang="ru-RU" sz="3200" b="1" i="1" dirty="0">
                <a:latin typeface="Microsoft Sans Serif" pitchFamily="34" charset="0"/>
                <a:cs typeface="Microsoft Sans Serif" pitchFamily="34" charset="0"/>
              </a:rPr>
              <a:t>Кто много читает, тот много знает.</a:t>
            </a:r>
          </a:p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6" name="Горизонтальный свиток 15"/>
          <p:cNvSpPr/>
          <p:nvPr/>
        </p:nvSpPr>
        <p:spPr>
          <a:xfrm>
            <a:off x="142844" y="714356"/>
            <a:ext cx="8929718" cy="1143008"/>
          </a:xfrm>
          <a:prstGeom prst="horizontalScroll">
            <a:avLst>
              <a:gd name="adj" fmla="val 18549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3200" b="1" i="1" dirty="0">
              <a:solidFill>
                <a:schemeClr val="tx1"/>
              </a:solidFill>
              <a:latin typeface="Microsoft Sans Serif" pitchFamily="34" charset="0"/>
              <a:cs typeface="Microsoft Sans Serif" pitchFamily="34" charset="0"/>
            </a:endParaRPr>
          </a:p>
          <a:p>
            <a:pPr lvl="0"/>
            <a:r>
              <a:rPr lang="ru-RU" sz="3200" b="1" i="1" dirty="0">
                <a:latin typeface="Microsoft Sans Serif" pitchFamily="34" charset="0"/>
                <a:cs typeface="Microsoft Sans Serif" pitchFamily="34" charset="0"/>
              </a:rPr>
              <a:t>Книга подобна воде: дорогу пробьёт везде.</a:t>
            </a:r>
          </a:p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7" name="Горизонтальный свиток 16"/>
          <p:cNvSpPr/>
          <p:nvPr/>
        </p:nvSpPr>
        <p:spPr>
          <a:xfrm>
            <a:off x="428596" y="714356"/>
            <a:ext cx="8286808" cy="1143008"/>
          </a:xfrm>
          <a:prstGeom prst="horizontalScroll">
            <a:avLst>
              <a:gd name="adj" fmla="val 18549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3200" b="1" i="1" dirty="0">
              <a:solidFill>
                <a:schemeClr val="tx1"/>
              </a:solidFill>
              <a:latin typeface="Microsoft Sans Serif" pitchFamily="34" charset="0"/>
              <a:cs typeface="Microsoft Sans Serif" pitchFamily="34" charset="0"/>
            </a:endParaRPr>
          </a:p>
          <a:p>
            <a:pPr lvl="0"/>
            <a:r>
              <a:rPr lang="ru-RU" sz="3200" b="1" i="1" dirty="0">
                <a:latin typeface="Microsoft Sans Serif" pitchFamily="34" charset="0"/>
                <a:cs typeface="Microsoft Sans Serif" pitchFamily="34" charset="0"/>
              </a:rPr>
              <a:t>Книга поможет в труде, выручит в беде. </a:t>
            </a:r>
          </a:p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8" name="Горизонтальный свиток 17"/>
          <p:cNvSpPr/>
          <p:nvPr/>
        </p:nvSpPr>
        <p:spPr>
          <a:xfrm>
            <a:off x="785786" y="1071546"/>
            <a:ext cx="7929618" cy="1143008"/>
          </a:xfrm>
          <a:prstGeom prst="horizontalScroll">
            <a:avLst>
              <a:gd name="adj" fmla="val 18549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3200" b="1" i="1" dirty="0">
              <a:solidFill>
                <a:schemeClr val="tx1"/>
              </a:solidFill>
              <a:latin typeface="Microsoft Sans Serif" pitchFamily="34" charset="0"/>
              <a:cs typeface="Microsoft Sans Serif" pitchFamily="34" charset="0"/>
            </a:endParaRPr>
          </a:p>
          <a:p>
            <a:pPr lvl="0"/>
            <a:r>
              <a:rPr lang="ru-RU" sz="3200" b="1" i="1" dirty="0">
                <a:latin typeface="Microsoft Sans Serif" pitchFamily="34" charset="0"/>
                <a:cs typeface="Microsoft Sans Serif" pitchFamily="34" charset="0"/>
              </a:rPr>
              <a:t>Ум без книги – что птица без крыльев.</a:t>
            </a:r>
          </a:p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9" name="Горизонтальный свиток 18"/>
          <p:cNvSpPr/>
          <p:nvPr/>
        </p:nvSpPr>
        <p:spPr>
          <a:xfrm>
            <a:off x="500034" y="1071546"/>
            <a:ext cx="8286808" cy="1143008"/>
          </a:xfrm>
          <a:prstGeom prst="horizontalScroll">
            <a:avLst>
              <a:gd name="adj" fmla="val 18549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endParaRPr lang="ru-RU" sz="3200" b="1" i="1" dirty="0">
              <a:solidFill>
                <a:schemeClr val="tx1"/>
              </a:solidFill>
              <a:latin typeface="Microsoft Sans Serif" pitchFamily="34" charset="0"/>
              <a:cs typeface="Microsoft Sans Serif" pitchFamily="34" charset="0"/>
            </a:endParaRPr>
          </a:p>
          <a:p>
            <a:pPr lvl="0" algn="ctr"/>
            <a:r>
              <a:rPr lang="ru-RU" sz="3200" b="1" i="1" dirty="0">
                <a:latin typeface="Microsoft Sans Serif" pitchFamily="34" charset="0"/>
                <a:cs typeface="Microsoft Sans Serif" pitchFamily="34" charset="0"/>
              </a:rPr>
              <a:t>Грамоте учиться вперед пригодится.</a:t>
            </a:r>
          </a:p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4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7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8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scene3d>
            <a:camera prst="orthographicFront"/>
            <a:lightRig rig="threePt" dir="t"/>
          </a:scene3d>
          <a:sp3d>
            <a:bevelT w="139700" h="139700" prst="divot"/>
          </a:sp3d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4612" y="6000768"/>
            <a:ext cx="4143404" cy="654032"/>
          </a:xfrm>
        </p:spPr>
        <p:txBody>
          <a:bodyPr>
            <a:noAutofit/>
          </a:bodyPr>
          <a:lstStyle/>
          <a:p>
            <a:r>
              <a:rPr lang="ru-RU" sz="2400" dirty="0"/>
              <a:t>Агния Львовна </a:t>
            </a:r>
            <a:br>
              <a:rPr lang="ru-RU" sz="2400" dirty="0"/>
            </a:br>
            <a:r>
              <a:rPr lang="ru-RU" sz="2400" dirty="0" err="1"/>
              <a:t>Барто</a:t>
            </a:r>
            <a:endParaRPr lang="ru-RU" sz="2400" dirty="0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l="4635" r="7290"/>
          <a:stretch>
            <a:fillRect/>
          </a:stretch>
        </p:blipFill>
        <p:spPr bwMode="auto">
          <a:xfrm>
            <a:off x="3214678" y="2143116"/>
            <a:ext cx="2714644" cy="37862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1214422"/>
            <a:ext cx="2786082" cy="3844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Заголовок 1"/>
          <p:cNvSpPr txBox="1">
            <a:spLocks/>
          </p:cNvSpPr>
          <p:nvPr/>
        </p:nvSpPr>
        <p:spPr>
          <a:xfrm>
            <a:off x="0" y="0"/>
            <a:ext cx="3071834" cy="10715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Самуил Яковлевич </a:t>
            </a:r>
          </a:p>
          <a:p>
            <a:pPr marL="0" marR="0" lvl="0" indent="0" algn="ctr" defTabSz="914400" rtl="0" eaLnBrk="1" fontAlgn="auto" latinLnBrk="0" hangingPunct="1"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Маршак</a:t>
            </a:r>
            <a:endParaRPr kumimoji="0" lang="ru-RU" sz="2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484" name="Picture 4"/>
          <p:cNvPicPr>
            <a:picLocks noChangeAspect="1" noChangeArrowheads="1"/>
          </p:cNvPicPr>
          <p:nvPr/>
        </p:nvPicPr>
        <p:blipFill>
          <a:blip r:embed="rId5" cstate="print"/>
          <a:srcRect r="5594"/>
          <a:stretch>
            <a:fillRect/>
          </a:stretch>
        </p:blipFill>
        <p:spPr bwMode="auto">
          <a:xfrm>
            <a:off x="6143636" y="857232"/>
            <a:ext cx="2714644" cy="3429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Заголовок 1"/>
          <p:cNvSpPr txBox="1">
            <a:spLocks/>
          </p:cNvSpPr>
          <p:nvPr/>
        </p:nvSpPr>
        <p:spPr>
          <a:xfrm>
            <a:off x="5643570" y="0"/>
            <a:ext cx="3714776" cy="86832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Сергей Владимирович</a:t>
            </a: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dirty="0">
                <a:latin typeface="+mj-lt"/>
                <a:ea typeface="+mj-ea"/>
                <a:cs typeface="+mj-cs"/>
              </a:rPr>
              <a:t>Михалков</a:t>
            </a:r>
            <a:endParaRPr kumimoji="0" lang="ru-RU" sz="24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28A79D9-B8D9-46DF-A15B-100ABA3CD4B2}"/>
              </a:ext>
            </a:extLst>
          </p:cNvPr>
          <p:cNvSpPr/>
          <p:nvPr/>
        </p:nvSpPr>
        <p:spPr>
          <a:xfrm>
            <a:off x="3096468" y="169333"/>
            <a:ext cx="300033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latin typeface="Microsoft Sans Serif" pitchFamily="34" charset="0"/>
                <a:cs typeface="Microsoft Sans Serif" pitchFamily="34" charset="0"/>
              </a:rPr>
              <a:t>Писатели - детям</a:t>
            </a:r>
            <a:endParaRPr lang="ru-RU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</TotalTime>
  <Words>112</Words>
  <Application>Microsoft Office PowerPoint</Application>
  <PresentationFormat>Экран (4:3)</PresentationFormat>
  <Paragraphs>32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Microsoft Sans Serif</vt:lpstr>
      <vt:lpstr>Тема Office</vt:lpstr>
      <vt:lpstr>Презентация PowerPoint</vt:lpstr>
      <vt:lpstr>  «Хорошая книга –  мой спутник, мой друг»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Агния Львовна  Барто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Хорошая книга –  мой спутник и друг</dc:title>
  <dc:creator>я</dc:creator>
  <cp:lastModifiedBy>Библиотека</cp:lastModifiedBy>
  <cp:revision>27</cp:revision>
  <dcterms:created xsi:type="dcterms:W3CDTF">2011-03-23T17:00:18Z</dcterms:created>
  <dcterms:modified xsi:type="dcterms:W3CDTF">2021-08-31T11:06:43Z</dcterms:modified>
</cp:coreProperties>
</file>