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00"/>
    <a:srgbClr val="1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8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6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3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9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B979-6231-4357-A5D5-FEE2E1BC50F0}" type="datetimeFigureOut">
              <a:rPr lang="ru-RU" smtClean="0"/>
              <a:t>16.10.2021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C4E3-0C53-4D68-939C-551C45565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"/>
            <a:ext cx="91927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588" y="233884"/>
            <a:ext cx="87366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Будем милосердны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996952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15 октября.</a:t>
            </a:r>
          </a:p>
          <a:p>
            <a:pPr algn="ctr"/>
            <a:r>
              <a:rPr lang="ru-RU" sz="3200" dirty="0">
                <a:latin typeface="Arial Black" pitchFamily="34" charset="0"/>
              </a:rPr>
              <a:t> Международный день белой трости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0"/>
          <a:stretch/>
        </p:blipFill>
        <p:spPr bwMode="auto">
          <a:xfrm>
            <a:off x="531191" y="2442572"/>
            <a:ext cx="3384376" cy="32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60668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Arial Black" pitchFamily="34" charset="0"/>
              </a:rPr>
              <a:t>Гривенская сельская библиотека, 2021г.</a:t>
            </a:r>
          </a:p>
        </p:txBody>
      </p:sp>
    </p:spTree>
    <p:extLst>
      <p:ext uri="{BB962C8B-B14F-4D97-AF65-F5344CB8AC3E}">
        <p14:creationId xmlns:p14="http://schemas.microsoft.com/office/powerpoint/2010/main" val="121890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908720"/>
            <a:ext cx="5940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Нам кажется, что все живут, как мы,</a:t>
            </a:r>
          </a:p>
          <a:p>
            <a:r>
              <a:rPr lang="ru-RU" dirty="0">
                <a:latin typeface="Arial Black" pitchFamily="34" charset="0"/>
              </a:rPr>
              <a:t>Смотря на мир такими же глазами. </a:t>
            </a:r>
          </a:p>
          <a:p>
            <a:r>
              <a:rPr lang="ru-RU" dirty="0">
                <a:latin typeface="Arial Black" pitchFamily="34" charset="0"/>
              </a:rPr>
              <a:t>Не думаем же мы совсем, увы,</a:t>
            </a:r>
          </a:p>
          <a:p>
            <a:r>
              <a:rPr lang="ru-RU" dirty="0">
                <a:latin typeface="Arial Black" pitchFamily="34" charset="0"/>
              </a:rPr>
              <a:t>О тех, не видит кто ни днями, ни ночами.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Нам не понять порой людей,</a:t>
            </a:r>
          </a:p>
          <a:p>
            <a:r>
              <a:rPr lang="ru-RU" dirty="0">
                <a:latin typeface="Arial Black" pitchFamily="34" charset="0"/>
              </a:rPr>
              <a:t>Которые не видят солнца света. </a:t>
            </a:r>
          </a:p>
          <a:p>
            <a:r>
              <a:rPr lang="ru-RU" dirty="0">
                <a:latin typeface="Arial Black" pitchFamily="34" charset="0"/>
              </a:rPr>
              <a:t>Они живут средь нас с бедой своей, </a:t>
            </a:r>
          </a:p>
          <a:p>
            <a:r>
              <a:rPr lang="ru-RU" dirty="0">
                <a:latin typeface="Arial Black" pitchFamily="34" charset="0"/>
              </a:rPr>
              <a:t>Сквозь пелену теней не различая цвета. 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Однако, не смириться с невниманием,</a:t>
            </a:r>
          </a:p>
          <a:p>
            <a:r>
              <a:rPr lang="ru-RU" dirty="0">
                <a:latin typeface="Arial Black" pitchFamily="34" charset="0"/>
              </a:rPr>
              <a:t>Тем, кто не видит солнца яркий свет. </a:t>
            </a:r>
          </a:p>
          <a:p>
            <a:r>
              <a:rPr lang="ru-RU" dirty="0">
                <a:latin typeface="Arial Black" pitchFamily="34" charset="0"/>
              </a:rPr>
              <a:t>Пусть жизнь не будет их подвержена страданиям,</a:t>
            </a:r>
          </a:p>
          <a:p>
            <a:r>
              <a:rPr lang="ru-RU" dirty="0">
                <a:latin typeface="Arial Black" pitchFamily="34" charset="0"/>
              </a:rPr>
              <a:t>В их жизни пусть настанет вновь рассвет!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12" y="692696"/>
            <a:ext cx="7516332" cy="565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142" y="98217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00FF00"/>
                </a:solidFill>
                <a:latin typeface="Arial Black" pitchFamily="34" charset="0"/>
              </a:rPr>
              <a:t>«Толерантность,</a:t>
            </a:r>
          </a:p>
          <a:p>
            <a:pPr algn="ctr"/>
            <a:r>
              <a:rPr lang="ru-RU" sz="6000" dirty="0">
                <a:solidFill>
                  <a:srgbClr val="00FF00"/>
                </a:solidFill>
                <a:latin typeface="Arial Black" pitchFamily="34" charset="0"/>
              </a:rPr>
              <a:t> Равноправие, </a:t>
            </a:r>
          </a:p>
          <a:p>
            <a:pPr algn="ctr"/>
            <a:r>
              <a:rPr lang="ru-RU" sz="6000" dirty="0">
                <a:solidFill>
                  <a:srgbClr val="00FF00"/>
                </a:solidFill>
                <a:latin typeface="Arial Black" pitchFamily="34" charset="0"/>
              </a:rPr>
              <a:t>Интеграция» </a:t>
            </a:r>
          </a:p>
          <a:p>
            <a:pPr algn="ctr"/>
            <a:r>
              <a:rPr lang="ru-RU" sz="4400" dirty="0">
                <a:latin typeface="Arial Black" pitchFamily="34" charset="0"/>
              </a:rPr>
              <a:t>– вот главные слова Международного дня белой трости.</a:t>
            </a:r>
          </a:p>
        </p:txBody>
      </p:sp>
    </p:spTree>
    <p:extLst>
      <p:ext uri="{BB962C8B-B14F-4D97-AF65-F5344CB8AC3E}">
        <p14:creationId xmlns:p14="http://schemas.microsoft.com/office/powerpoint/2010/main" val="33643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5" y="5096923"/>
            <a:ext cx="5335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Белый – это цвет надежды, </a:t>
            </a:r>
          </a:p>
          <a:p>
            <a:r>
              <a:rPr lang="ru-RU" sz="2000" dirty="0">
                <a:latin typeface="Arial Black" pitchFamily="34" charset="0"/>
              </a:rPr>
              <a:t>Это цвет добра, любви, тепла. </a:t>
            </a:r>
          </a:p>
          <a:p>
            <a:r>
              <a:rPr lang="ru-RU" sz="2000" dirty="0">
                <a:latin typeface="Arial Black" pitchFamily="34" charset="0"/>
              </a:rPr>
              <a:t>Трость такого цвета - знак заботы, </a:t>
            </a:r>
          </a:p>
          <a:p>
            <a:r>
              <a:rPr lang="ru-RU" sz="2000" dirty="0">
                <a:latin typeface="Arial Black" pitchFamily="34" charset="0"/>
              </a:rPr>
              <a:t>О тех, чья доля в жизни тяжела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52" y="1314398"/>
            <a:ext cx="5040560" cy="378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3926" y="262389"/>
            <a:ext cx="5480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>
                <a:latin typeface="Arial Black" pitchFamily="34" charset="0"/>
              </a:rPr>
              <a:t>Белая трость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жизненно необходима незрячему человеку .</a:t>
            </a:r>
          </a:p>
        </p:txBody>
      </p:sp>
    </p:spTree>
    <p:extLst>
      <p:ext uri="{BB962C8B-B14F-4D97-AF65-F5344CB8AC3E}">
        <p14:creationId xmlns:p14="http://schemas.microsoft.com/office/powerpoint/2010/main" val="21745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	15 октября   Международное сообщество обозначило на календарях немало знаменательных и памятных дат. В их числе — Международный день белой трости (</a:t>
            </a:r>
            <a:r>
              <a:rPr lang="ru-RU" dirty="0" err="1">
                <a:latin typeface="Arial Black" pitchFamily="34" charset="0"/>
              </a:rPr>
              <a:t>International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White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Cane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Safety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Day</a:t>
            </a:r>
            <a:r>
              <a:rPr lang="ru-RU" dirty="0">
                <a:latin typeface="Arial Black" pitchFamily="34" charset="0"/>
              </a:rPr>
              <a:t>). </a:t>
            </a:r>
          </a:p>
          <a:p>
            <a:r>
              <a:rPr lang="ru-RU" dirty="0">
                <a:latin typeface="Arial Black" pitchFamily="34" charset="0"/>
              </a:rPr>
              <a:t>	Это — не праздник. Это — своеобразный знак беды, напоминающий обществу о существовании рядом людей с ограниченными физическими возможностями, о помощи и о солидарности.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40980"/>
            <a:ext cx="4896544" cy="373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6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История белой трости, </a:t>
            </a:r>
            <a:endParaRPr lang="en-U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как символа слепоты, берет начало в 1921 году. В британском городе Бристоле (</a:t>
            </a:r>
            <a:r>
              <a:rPr lang="ru-RU" dirty="0" err="1">
                <a:latin typeface="Arial Black" pitchFamily="34" charset="0"/>
              </a:rPr>
              <a:t>Bristol</a:t>
            </a:r>
            <a:r>
              <a:rPr lang="ru-RU" dirty="0">
                <a:latin typeface="Arial Black" pitchFamily="34" charset="0"/>
              </a:rPr>
              <a:t>) жил молодой профессиональный фотограф Джеймс </a:t>
            </a:r>
            <a:r>
              <a:rPr lang="ru-RU" dirty="0" err="1">
                <a:latin typeface="Arial Black" pitchFamily="34" charset="0"/>
              </a:rPr>
              <a:t>Биггс</a:t>
            </a:r>
            <a:r>
              <a:rPr lang="ru-RU" dirty="0">
                <a:latin typeface="Arial Black" pitchFamily="34" charset="0"/>
              </a:rPr>
              <a:t> (</a:t>
            </a:r>
            <a:r>
              <a:rPr lang="ru-RU" dirty="0" err="1">
                <a:latin typeface="Arial Black" pitchFamily="34" charset="0"/>
              </a:rPr>
              <a:t>James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Biggs</a:t>
            </a:r>
            <a:r>
              <a:rPr lang="ru-RU" dirty="0">
                <a:latin typeface="Arial Black" pitchFamily="34" charset="0"/>
              </a:rPr>
              <a:t>), который после несчастного случая потерял зрение. Надо было начинать новую жизнь, и он стал учиться самостоятельно ходить по городу при помощи трости. Но вскоре он понял, что на его черную трость не реагируют ни прохожие, ни водители. Тогда он покрасил трость в белый цвет. И она стала заметна. Это новшество подхватили все незрячие не только Англии, но и всей Европы, Америки, а позднее и России.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6870"/>
            <a:ext cx="7056784" cy="58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	В 1950-60 годы по всему миру началась широкая кампания по изучению и разъяснению вопросов, связанных с жизнедеятельностью инвалидов и людей со </a:t>
            </a:r>
            <a:r>
              <a:rPr lang="ru-RU" dirty="0" err="1">
                <a:latin typeface="Arial Black" pitchFamily="34" charset="0"/>
              </a:rPr>
              <a:t>спецпотребностями</a:t>
            </a:r>
            <a:r>
              <a:rPr lang="ru-RU" dirty="0">
                <a:latin typeface="Arial Black" pitchFamily="34" charset="0"/>
              </a:rPr>
              <a:t>. Особенно социальная направленность в государственной политике того времени проявилась во многих европейских странах и США. И в результате американским конгрессом было принято решения об объявлении 15 октября Днём белой трости, который впервые отметили в Америке в 1964 году</a:t>
            </a:r>
          </a:p>
          <a:p>
            <a:r>
              <a:rPr lang="ru-RU" dirty="0">
                <a:latin typeface="Arial Black" pitchFamily="34" charset="0"/>
              </a:rPr>
              <a:t>	Во всемирном масштабе Международный день Белой трости — символа незрячего человека — был утвержден 15 октября 1970 года по инициативе Международной федерации слепых (</a:t>
            </a:r>
            <a:r>
              <a:rPr lang="ru-RU" dirty="0" err="1">
                <a:latin typeface="Arial Black" pitchFamily="34" charset="0"/>
              </a:rPr>
              <a:t>International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Federation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of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the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Blind</a:t>
            </a:r>
            <a:r>
              <a:rPr lang="ru-RU" dirty="0">
                <a:latin typeface="Arial Black" pitchFamily="34" charset="0"/>
              </a:rPr>
              <a:t>). В последующие годы к данному движению присоединялись все новые страны.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2" y="1124743"/>
            <a:ext cx="817242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9084" y="764704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	Всероссийское общество слепых присоединилось к проведению Дня белой трости в 1987 году. Вообще трость - это не только символ незрячих людей, это их инструмент, их «глаза». Ведь звук от удара тростью о тротуар или мостовую позволяет незрячему услышать окружающее пространство и ощутить «высокие» препятствия (например, дома, деревья, столбы, припаркованные машины), скольжение трости по поверхности дороги – определить наличие «низких» (бордюров, ступенек, люков, ям). </a:t>
            </a:r>
          </a:p>
          <a:p>
            <a:r>
              <a:rPr lang="ru-RU" dirty="0">
                <a:latin typeface="Arial Black" pitchFamily="34" charset="0"/>
              </a:rPr>
              <a:t>	А главная цель сегодняшнего Дня – еще раз привлечь внимание общественности к проблемам незрячих людей, которые порой подолгу оставаясь незамеченными, живут рядом с нами и не видят всех красок окружающего мира, чтобы понять и принять друг друга такими, какие все мы есть: со всеми достоинствами, отрицательными и положительными сторонами характера, сложностями и спецификой.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5" y="757622"/>
            <a:ext cx="8049350" cy="534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052736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	Традиционно к Дню белой трости во многих странах силами общественных организаций и волонтеров организуются различные мероприятия - семинары и встречи, тренинги и короткие лекции, популярно рассказывающие всем желающим о том, кто такие незрячие, зачем им нужна белая трость и как им можно помочь. </a:t>
            </a:r>
          </a:p>
          <a:p>
            <a:r>
              <a:rPr lang="ru-RU" dirty="0">
                <a:latin typeface="Arial Black" pitchFamily="34" charset="0"/>
              </a:rPr>
              <a:t>	Также проводятся турниры и соревнования между зрячими людьми, которым специально завязывают глаза; в СМИ выходят передачи и статьи о жизни, работе и успехах незрячих людей.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33" y="871679"/>
            <a:ext cx="7665829" cy="51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772816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Не будем обходить вниманьем тех,</a:t>
            </a:r>
          </a:p>
          <a:p>
            <a:r>
              <a:rPr lang="ru-RU" dirty="0">
                <a:latin typeface="Arial Black" pitchFamily="34" charset="0"/>
              </a:rPr>
              <a:t>Кто так порой нуждается в защите. </a:t>
            </a:r>
          </a:p>
          <a:p>
            <a:r>
              <a:rPr lang="ru-RU" dirty="0">
                <a:latin typeface="Arial Black" pitchFamily="34" charset="0"/>
              </a:rPr>
              <a:t>Они частенько прячутся от всех,</a:t>
            </a:r>
          </a:p>
          <a:p>
            <a:r>
              <a:rPr lang="ru-RU" dirty="0">
                <a:latin typeface="Arial Black" pitchFamily="34" charset="0"/>
              </a:rPr>
              <a:t>Им не хватает сил сказать нам: «Помогите!».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Они молчат, мы их не замечаем,</a:t>
            </a:r>
          </a:p>
          <a:p>
            <a:r>
              <a:rPr lang="ru-RU" dirty="0">
                <a:latin typeface="Arial Black" pitchFamily="34" charset="0"/>
              </a:rPr>
              <a:t>Проходим мимо, словно бы их нет.</a:t>
            </a:r>
          </a:p>
          <a:p>
            <a:r>
              <a:rPr lang="ru-RU" dirty="0">
                <a:latin typeface="Arial Black" pitchFamily="34" charset="0"/>
              </a:rPr>
              <a:t>Сегодня от души мы поздравляем</a:t>
            </a:r>
          </a:p>
          <a:p>
            <a:r>
              <a:rPr lang="ru-RU" dirty="0">
                <a:latin typeface="Arial Black" pitchFamily="34" charset="0"/>
              </a:rPr>
              <a:t>Всех тех, кому не ведом свет и цвет!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88739"/>
            <a:ext cx="7022876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1111" y="307455"/>
            <a:ext cx="58994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	Международный день белой трости – это попытка уравнять в правах инвалидов и условно здоровых, позволить первым почувствовать себя полноценными, а вторым – примерить на себя участь человека с физическим недостатком. И, как итог, понять и принять друг друга такими, какие они есть: со всеми достоинствами, отрицательными и положительными сторонами характера, сложностями и спецификой.</a:t>
            </a:r>
          </a:p>
          <a:p>
            <a:r>
              <a:rPr lang="ru-RU" dirty="0">
                <a:latin typeface="Arial Black" pitchFamily="34" charset="0"/>
              </a:rPr>
              <a:t>	Этот день - своеобразный символ, обращающий наш ум к делам не касающимся нас напрямую. Этот день - вовсе не праздник, а скорее повод проявить сочувствие, которого иногда так не хватает людям. Притом, в сочувствии нуждаются не только сами слепые, сколько мы - зрячие. Мы нуждаемся в том, чтобы проявлять сочувствие. </a:t>
            </a: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r="42134" b="20840"/>
          <a:stretch/>
        </p:blipFill>
        <p:spPr bwMode="auto">
          <a:xfrm flipH="1">
            <a:off x="7095807" y="504853"/>
            <a:ext cx="18002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6" t="23312" r="5852"/>
          <a:stretch/>
        </p:blipFill>
        <p:spPr bwMode="auto">
          <a:xfrm flipH="1">
            <a:off x="7105772" y="3429000"/>
            <a:ext cx="1780270" cy="249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850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Библиотека</cp:lastModifiedBy>
  <cp:revision>13</cp:revision>
  <dcterms:created xsi:type="dcterms:W3CDTF">2015-09-28T07:37:25Z</dcterms:created>
  <dcterms:modified xsi:type="dcterms:W3CDTF">2021-10-16T11:15:49Z</dcterms:modified>
</cp:coreProperties>
</file>