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2" r:id="rId2"/>
    <p:sldId id="256" r:id="rId3"/>
    <p:sldId id="267" r:id="rId4"/>
    <p:sldId id="279" r:id="rId5"/>
    <p:sldId id="280" r:id="rId6"/>
    <p:sldId id="268" r:id="rId7"/>
    <p:sldId id="260" r:id="rId8"/>
    <p:sldId id="269" r:id="rId9"/>
    <p:sldId id="270" r:id="rId10"/>
    <p:sldId id="271" r:id="rId11"/>
    <p:sldId id="273" r:id="rId12"/>
    <p:sldId id="272" r:id="rId13"/>
    <p:sldId id="274" r:id="rId14"/>
    <p:sldId id="266" r:id="rId15"/>
    <p:sldId id="276" r:id="rId16"/>
    <p:sldId id="277" r:id="rId17"/>
    <p:sldId id="281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70F5D-E649-4664-94A5-B9CF52AD6073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0680F-67E6-4581-B8ED-108ADC6F10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909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680F-67E6-4581-B8ED-108ADC6F100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486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680F-67E6-4581-B8ED-108ADC6F100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263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28BB-D3C3-46C3-8EB1-F05295C2F20C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8916-A430-4982-A8EF-2F66CB0F5E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28BB-D3C3-46C3-8EB1-F05295C2F20C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8916-A430-4982-A8EF-2F66CB0F5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28BB-D3C3-46C3-8EB1-F05295C2F20C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8916-A430-4982-A8EF-2F66CB0F5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28BB-D3C3-46C3-8EB1-F05295C2F20C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8916-A430-4982-A8EF-2F66CB0F5E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28BB-D3C3-46C3-8EB1-F05295C2F20C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8916-A430-4982-A8EF-2F66CB0F5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28BB-D3C3-46C3-8EB1-F05295C2F20C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8916-A430-4982-A8EF-2F66CB0F5E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28BB-D3C3-46C3-8EB1-F05295C2F20C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8916-A430-4982-A8EF-2F66CB0F5E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28BB-D3C3-46C3-8EB1-F05295C2F20C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8916-A430-4982-A8EF-2F66CB0F5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28BB-D3C3-46C3-8EB1-F05295C2F20C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8916-A430-4982-A8EF-2F66CB0F5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28BB-D3C3-46C3-8EB1-F05295C2F20C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8916-A430-4982-A8EF-2F66CB0F5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28BB-D3C3-46C3-8EB1-F05295C2F20C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8916-A430-4982-A8EF-2F66CB0F5E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1C28BB-D3C3-46C3-8EB1-F05295C2F20C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968916-A430-4982-A8EF-2F66CB0F5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XVIII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ru.wikipedia.org/wiki/%D0%9D%D0%BE%D0%B2%D0%B0%D1%82%D0%BE%D1%8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F%D0%B5%D0%B4%D0%B0%D0%B3%D0%BE%D0%B3" TargetMode="External"/><Relationship Id="rId11" Type="http://schemas.openxmlformats.org/officeDocument/2006/relationships/hyperlink" Target="http://ru.wikipedia.org/wiki/%D0%9B%D1%83%D0%B8_%D0%91%D1%80%D0%B0%D0%B9%D0%BB%D1%8C" TargetMode="External"/><Relationship Id="rId5" Type="http://schemas.openxmlformats.org/officeDocument/2006/relationships/hyperlink" Target="http://ru.wikipedia.org/wiki/%D0%91%D0%BB%D0%B0%D0%B3%D0%BE%D1%82%D0%B2%D0%BE%D1%80%D0%B8%D1%82%D0%B5%D0%BB%D1%8C" TargetMode="External"/><Relationship Id="rId10" Type="http://schemas.openxmlformats.org/officeDocument/2006/relationships/hyperlink" Target="http://ru.wikipedia.org/wiki/%D0%A2%D0%B8%D1%84%D0%BB%D0%BE%D0%BF%D0%B5%D0%B4%D0%B0%D0%B3%D0%BE%D0%B3%D0%B8%D0%BA%D0%B0" TargetMode="External"/><Relationship Id="rId4" Type="http://schemas.openxmlformats.org/officeDocument/2006/relationships/hyperlink" Target="http://ru.wikipedia.org/wiki/%D0%A4%D1%80%D0%B0%D0%BD%D1%86%D0%B8%D1%8F" TargetMode="External"/><Relationship Id="rId9" Type="http://schemas.openxmlformats.org/officeDocument/2006/relationships/hyperlink" Target="http://ru.wikipedia.org/wiki/XIX_%D0%B2%D0%B5%D0%B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260648"/>
            <a:ext cx="8071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Видеопрезентация</a:t>
            </a:r>
          </a:p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«Вместе мы можем больше»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(к международному дню слепых)</a:t>
            </a:r>
            <a:endParaRPr lang="ru-RU" sz="1400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A810819-CA36-4442-8BC4-8A65F525A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678766"/>
            <a:ext cx="7488832" cy="508518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6997C36-2CA6-4116-80EE-E457A10E58D5}"/>
              </a:ext>
            </a:extLst>
          </p:cNvPr>
          <p:cNvSpPr/>
          <p:nvPr/>
        </p:nvSpPr>
        <p:spPr>
          <a:xfrm>
            <a:off x="827584" y="6074132"/>
            <a:ext cx="8071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Гривенская сельская </a:t>
            </a:r>
          </a:p>
          <a:p>
            <a:pPr algn="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библиотека 2021 год</a:t>
            </a:r>
            <a:endParaRPr lang="ru-RU" sz="800" b="1" dirty="0"/>
          </a:p>
        </p:txBody>
      </p:sp>
    </p:spTree>
    <p:extLst>
      <p:ext uri="{BB962C8B-B14F-4D97-AF65-F5344CB8AC3E}">
        <p14:creationId xmlns:p14="http://schemas.microsoft.com/office/powerpoint/2010/main" val="194055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98794" y="810962"/>
            <a:ext cx="5853157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692696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Прибор для письма по Брайлю</a:t>
            </a:r>
          </a:p>
        </p:txBody>
      </p:sp>
    </p:spTree>
    <p:extLst>
      <p:ext uri="{BB962C8B-B14F-4D97-AF65-F5344CB8AC3E}">
        <p14:creationId xmlns:p14="http://schemas.microsoft.com/office/powerpoint/2010/main" val="2627613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764704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Письмо по Брайлю слова </a:t>
            </a:r>
          </a:p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7" t="3082" r="5275" b="78215"/>
          <a:stretch/>
        </p:blipFill>
        <p:spPr bwMode="auto">
          <a:xfrm>
            <a:off x="1187624" y="1965033"/>
            <a:ext cx="6336704" cy="398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131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632847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198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260648"/>
            <a:ext cx="46085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Чтобы прочитать написанный текст, нужно перевернуть лист бумаги. Получается своеобразное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«чтение наизнанку».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4" y="272078"/>
            <a:ext cx="3530600" cy="39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3440" y="4230966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Научиться шрифту Брайля – занятие непростое. 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вообще трудно. Нужно знать, как пишется каждая буква. </a:t>
            </a:r>
          </a:p>
        </p:txBody>
      </p:sp>
    </p:spTree>
    <p:extLst>
      <p:ext uri="{BB962C8B-B14F-4D97-AF65-F5344CB8AC3E}">
        <p14:creationId xmlns:p14="http://schemas.microsoft.com/office/powerpoint/2010/main" val="3246729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8"/>
          <a:stretch/>
        </p:blipFill>
        <p:spPr bwMode="auto">
          <a:xfrm>
            <a:off x="395536" y="116632"/>
            <a:ext cx="820891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293096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бумаге тоже особое требование – она должна быть жесткой. И еще –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пишут незрячие справа налево.</a:t>
            </a:r>
          </a:p>
        </p:txBody>
      </p:sp>
    </p:spTree>
    <p:extLst>
      <p:ext uri="{BB962C8B-B14F-4D97-AF65-F5344CB8AC3E}">
        <p14:creationId xmlns:p14="http://schemas.microsoft.com/office/powerpoint/2010/main" val="1697494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548680"/>
            <a:ext cx="50405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Интересно,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что для чтения книг для незрячих нужно иметь особо чувствительные подушечки пальцев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Для развития чувствительности кончиков пальцев выполняются специальные упражнения: нанизывание бусинок, детям дают перебирать пальцами семена, чтобы потом они смогли лучше распознать количество и взаимное расположение точек в той или иной букве.</a:t>
            </a:r>
          </a:p>
        </p:txBody>
      </p:sp>
      <p:pic>
        <p:nvPicPr>
          <p:cNvPr id="19460" name="Picture 4" descr="http://im2-tub-ru.yandex.net/i?id=543816796-63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836712"/>
            <a:ext cx="324036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265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692696"/>
            <a:ext cx="43204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1F3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Современные технологии </a:t>
            </a:r>
            <a:r>
              <a:rPr lang="ru-RU" sz="2800" dirty="0">
                <a:solidFill>
                  <a:srgbClr val="001F3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позволяют незрячим </a:t>
            </a:r>
            <a:r>
              <a:rPr lang="ru-RU" sz="2800" b="1" dirty="0">
                <a:solidFill>
                  <a:srgbClr val="001F3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работать на компьютере</a:t>
            </a:r>
            <a:r>
              <a:rPr lang="ru-RU" sz="2800" dirty="0">
                <a:solidFill>
                  <a:srgbClr val="001F3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Существуют 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программное обеспечение экранного доступа с синтезом речи,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брайлевский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портативный дисплеи, принтеры с рельефно-точечным шрифтом Брайля, клавиатуры с большими кнопками и разделяющей клавиши накладкой.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1" r="1"/>
          <a:stretch/>
        </p:blipFill>
        <p:spPr bwMode="auto">
          <a:xfrm>
            <a:off x="251520" y="394452"/>
            <a:ext cx="4176464" cy="620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451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20891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829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564904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47217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arnaval.my1.ru/_bl/8/978287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" y="845422"/>
            <a:ext cx="3456384" cy="423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20480" y="940896"/>
            <a:ext cx="47589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Международный день слепых отмечается ежегодно 13 ноября по инициативе Всемирной организации здравоохранения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в день рождения Валентина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Гаюи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чтобы привлечь внимание общественности к проблемам людей с ограниченными возможностями из-за отсутствия зрения.</a:t>
            </a:r>
          </a:p>
          <a:p>
            <a:r>
              <a:rPr lang="ru-RU" sz="2400" b="1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60648"/>
            <a:ext cx="8071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 ноября - Международный день слепых 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6528" y="5085184"/>
            <a:ext cx="82414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Валентин </a:t>
            </a:r>
            <a:r>
              <a:rPr lang="ru-R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Гаюи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— известный 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tooltip="Франция"/>
              </a:rPr>
              <a:t>французский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tooltip="Благотворитель"/>
              </a:rPr>
              <a:t>благотворитель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rgbClr val="0B0080"/>
                </a:solidFill>
                <a:latin typeface="Times New Roman" pitchFamily="18" charset="0"/>
                <a:cs typeface="Times New Roman" pitchFamily="18" charset="0"/>
                <a:hlinkClick r:id="rId6" tooltip="Педагог"/>
              </a:rPr>
              <a:t>педагог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400" dirty="0">
                <a:solidFill>
                  <a:srgbClr val="0B0080"/>
                </a:solidFill>
                <a:latin typeface="Times New Roman" pitchFamily="18" charset="0"/>
                <a:cs typeface="Times New Roman" pitchFamily="18" charset="0"/>
                <a:hlinkClick r:id="rId7" tooltip="Новатор"/>
              </a:rPr>
              <a:t>новатор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rgbClr val="0B0080"/>
                </a:solidFill>
                <a:latin typeface="Times New Roman" pitchFamily="18" charset="0"/>
                <a:cs typeface="Times New Roman" pitchFamily="18" charset="0"/>
                <a:hlinkClick r:id="rId8" tooltip="XVIII"/>
              </a:rPr>
              <a:t>XVIII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400" dirty="0">
                <a:solidFill>
                  <a:srgbClr val="0B0080"/>
                </a:solidFill>
                <a:latin typeface="Times New Roman" pitchFamily="18" charset="0"/>
                <a:cs typeface="Times New Roman" pitchFamily="18" charset="0"/>
                <a:hlinkClick r:id="rId9" tooltip="XIX век"/>
              </a:rPr>
              <a:t>XIX веков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один из</a:t>
            </a:r>
          </a:p>
          <a:p>
            <a:pPr lvl="0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первых </a:t>
            </a:r>
            <a:r>
              <a:rPr lang="ru-RU" sz="2400" dirty="0">
                <a:solidFill>
                  <a:srgbClr val="0B0080"/>
                </a:solidFill>
                <a:latin typeface="Times New Roman" pitchFamily="18" charset="0"/>
                <a:cs typeface="Times New Roman" pitchFamily="18" charset="0"/>
                <a:hlinkClick r:id="rId10" tooltip="Тифлопедагогика"/>
              </a:rPr>
              <a:t>тифлопедагогов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автор алфавита для незрячих,</a:t>
            </a:r>
          </a:p>
          <a:p>
            <a:pPr lvl="0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предшественник </a:t>
            </a:r>
            <a:r>
              <a:rPr lang="ru-RU" sz="2400" dirty="0">
                <a:solidFill>
                  <a:srgbClr val="0B0080"/>
                </a:solidFill>
                <a:latin typeface="Times New Roman" pitchFamily="18" charset="0"/>
                <a:cs typeface="Times New Roman" pitchFamily="18" charset="0"/>
                <a:hlinkClick r:id="rId11" tooltip="Луи Брайль"/>
              </a:rPr>
              <a:t>Луи Брайля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510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764704"/>
            <a:ext cx="396044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Многие из нас не ценят дара видеть и не догадываются, как сложно живется людям, лишенным зрения частично или полностью. </a:t>
            </a:r>
          </a:p>
        </p:txBody>
      </p:sp>
      <p:pic>
        <p:nvPicPr>
          <p:cNvPr id="10244" name="Picture 4" descr="http://for-ua.com/files/2012_w13/36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6" b="12521"/>
          <a:stretch/>
        </p:blipFill>
        <p:spPr bwMode="auto">
          <a:xfrm>
            <a:off x="395536" y="764704"/>
            <a:ext cx="4030345" cy="436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810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548680"/>
            <a:ext cx="5040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	Количество больных с тяжелыми пороками зрения неуклонно растет во всем мире, и сегодня достигает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более 400 млн. человек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из них почти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16 тысяч – дети.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352839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895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41.radikal.ru/i091/0810/63/7e8698ba2e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08317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06704" y="230738"/>
            <a:ext cx="35151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В России на сегодняшний день по официальным данным в стране насчитывается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более 275 тысяч слепых и слабовидящих людей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363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566976"/>
            <a:ext cx="48965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Проблемы у слепых начинаются в детстве.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того чтобы получить знания по какой-либо дисциплине, незрячим, как и всем остальным, нужно уметь читать и писать. Но обучиться грамоте им намного сложнее: буквы, слова, предложения они воспринимают тактильно – кончиками пальцев. Такой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метод чтения и письма называется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брайлевским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Поэтому обучение незрячих и слабовидящих начинается с изучения шрифта Брайля. </a:t>
            </a:r>
          </a:p>
        </p:txBody>
      </p:sp>
      <p:pic>
        <p:nvPicPr>
          <p:cNvPr id="3" name="Picture 2" descr="http://for-ua.com/files/2012_w13/10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7"/>
          <a:stretch/>
        </p:blipFill>
        <p:spPr bwMode="auto">
          <a:xfrm>
            <a:off x="299552" y="887983"/>
            <a:ext cx="3563888" cy="499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076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764704"/>
            <a:ext cx="6286500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173831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Шрифт Брайля</a:t>
            </a:r>
          </a:p>
        </p:txBody>
      </p:sp>
    </p:spTree>
    <p:extLst>
      <p:ext uri="{BB962C8B-B14F-4D97-AF65-F5344CB8AC3E}">
        <p14:creationId xmlns:p14="http://schemas.microsoft.com/office/powerpoint/2010/main" val="3888326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83671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письма по Брайлю существуют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специальные тетрадки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В них с помощью накладки (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прибор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 похожей на трафарет,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грифелями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(заостренными палочками, похожими на шило) выдавливают точки.</a:t>
            </a:r>
          </a:p>
        </p:txBody>
      </p:sp>
      <p:pic>
        <p:nvPicPr>
          <p:cNvPr id="11268" name="Picture 4" descr="http://www.smartaids.ru/upload/iblock/c7f/c7f47746cd365d731f40fc1896edfdb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9040"/>
            <a:ext cx="3333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684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im0-tub-ru.yandex.net/i?id=330445435-52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4680520" cy="298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3933056"/>
            <a:ext cx="689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Грифель для письма по Брайлю</a:t>
            </a:r>
          </a:p>
        </p:txBody>
      </p:sp>
    </p:spTree>
    <p:extLst>
      <p:ext uri="{BB962C8B-B14F-4D97-AF65-F5344CB8AC3E}">
        <p14:creationId xmlns:p14="http://schemas.microsoft.com/office/powerpoint/2010/main" val="261017620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394</TotalTime>
  <Words>424</Words>
  <Application>Microsoft Office PowerPoint</Application>
  <PresentationFormat>Экран (4:3)</PresentationFormat>
  <Paragraphs>32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 2</dc:creator>
  <cp:lastModifiedBy>Библиотека</cp:lastModifiedBy>
  <cp:revision>20</cp:revision>
  <dcterms:created xsi:type="dcterms:W3CDTF">2012-11-10T14:45:07Z</dcterms:created>
  <dcterms:modified xsi:type="dcterms:W3CDTF">2021-11-15T12:55:20Z</dcterms:modified>
</cp:coreProperties>
</file>