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8" r:id="rId3"/>
    <p:sldId id="259" r:id="rId4"/>
    <p:sldId id="288" r:id="rId5"/>
    <p:sldId id="289" r:id="rId6"/>
    <p:sldId id="290" r:id="rId7"/>
    <p:sldId id="291" r:id="rId8"/>
    <p:sldId id="257" r:id="rId9"/>
    <p:sldId id="261" r:id="rId10"/>
    <p:sldId id="295" r:id="rId11"/>
    <p:sldId id="296" r:id="rId12"/>
    <p:sldId id="260" r:id="rId13"/>
    <p:sldId id="271" r:id="rId14"/>
    <p:sldId id="292" r:id="rId15"/>
    <p:sldId id="297" r:id="rId16"/>
    <p:sldId id="298" r:id="rId17"/>
    <p:sldId id="293" r:id="rId18"/>
    <p:sldId id="294" r:id="rId19"/>
    <p:sldId id="299" r:id="rId20"/>
    <p:sldId id="300" r:id="rId21"/>
    <p:sldId id="301" r:id="rId22"/>
    <p:sldId id="302" r:id="rId23"/>
    <p:sldId id="303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4CED4-C79C-4493-88DA-BF37F4E777D8}" type="datetimeFigureOut">
              <a:rPr lang="ru-RU"/>
              <a:pPr>
                <a:defRPr/>
              </a:pPr>
              <a:t>01.12.2016</a:t>
            </a:fld>
            <a:endParaRPr lang="ru-RU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477CB-F3E4-4F74-8618-EDCAFC99A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FF5C2-1C57-42B6-A620-7BAED1FC9853}" type="datetimeFigureOut">
              <a:rPr lang="ru-RU"/>
              <a:pPr>
                <a:defRPr/>
              </a:pPr>
              <a:t>01.12.2016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07B5A-2FB8-4C7B-8CF6-AEE8C99CD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D8B82-43ED-49B8-A751-DBDF3D62C15D}" type="datetimeFigureOut">
              <a:rPr lang="ru-RU"/>
              <a:pPr>
                <a:defRPr/>
              </a:pPr>
              <a:t>01.12.2016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5286D-35A0-4A30-9B74-FCB572CB0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ACD9E-6750-4187-9DAE-0344452010C2}" type="datetimeFigureOut">
              <a:rPr lang="ru-RU"/>
              <a:pPr>
                <a:defRPr/>
              </a:pPr>
              <a:t>01.12.2016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F601C-9C07-49F8-A112-FF171B008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62DEE-92D8-4806-B224-17C9B139288B}" type="datetimeFigureOut">
              <a:rPr lang="ru-RU"/>
              <a:pPr>
                <a:defRPr/>
              </a:pPr>
              <a:t>01.12.2016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2505A-3338-46E3-9E72-20D70A492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503CE-5CAE-4BAA-974B-71D723C945E9}" type="datetimeFigureOut">
              <a:rPr lang="ru-RU"/>
              <a:pPr>
                <a:defRPr/>
              </a:pPr>
              <a:t>01.12.2016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132D0-FFB8-4D17-BDC7-8ECBEE8FD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9A584-FF9C-4315-A9AA-281C6D2434F3}" type="datetimeFigureOut">
              <a:rPr lang="ru-RU"/>
              <a:pPr>
                <a:defRPr/>
              </a:pPr>
              <a:t>01.12.2016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518ED-83F8-4DD9-9ECB-5EBF1A568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118AC-987E-4DC0-8653-20EF8E36F14E}" type="datetimeFigureOut">
              <a:rPr lang="ru-RU"/>
              <a:pPr>
                <a:defRPr/>
              </a:pPr>
              <a:t>01.12.2016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725AA-816C-47EB-9EBA-D85EFD770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C551E-F811-470A-B968-AEC298CF5DEB}" type="datetimeFigureOut">
              <a:rPr lang="ru-RU"/>
              <a:pPr>
                <a:defRPr/>
              </a:pPr>
              <a:t>01.12.2016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8DCCC-2A7F-4249-8504-195FB937D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4B8D9-E500-477B-A2AA-6F8D49F0BF5D}" type="datetimeFigureOut">
              <a:rPr lang="ru-RU"/>
              <a:pPr>
                <a:defRPr/>
              </a:pPr>
              <a:t>01.12.2016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4237E-FC05-46D1-BA68-D49BBB4E3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D8FBD-0DEB-49CB-AA92-13B916C74A70}" type="datetimeFigureOut">
              <a:rPr lang="ru-RU"/>
              <a:pPr>
                <a:defRPr/>
              </a:pPr>
              <a:t>01.12.2016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A948B-7BEA-456F-8577-17F835A50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F2D967-4714-4D4A-B687-D5F88648ED1C}" type="datetimeFigureOut">
              <a:rPr lang="ru-RU"/>
              <a:pPr>
                <a:defRPr/>
              </a:pPr>
              <a:t>01.12.2016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9D1719-3D87-4FAB-974E-7B75F33CC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1034" name="Полилиния 11"/>
              <p:cNvPicPr>
                <a:picLocks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4" y="42167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hyperlink" Target="http://images.yandex.ru/yandsearch?ed=1&amp;rpt=simage&amp;text=%D0%9F%D1%80%D0%B0%D0%B2%D0%B0%20%D1%80%D0%B5%D0%B1%D1%91%D0%BD%D0%BA%D0%B0%20%D1%81%20%D0%BE%D0%B3%D1%80%D0%B0%D0%BD%D0%B8%D1%87%D0%B5%D0%BD%D0%BD%D1%8B%D0%BC%D0%B8%20%D0%B2%D0%BE%D0%B7%D0%BC%D0%BE%D0%B6%D0%BD%D0%BE%D1%81%D1%82%D1%8F%D0%BC%D0%B8&amp;img_url=www.zelcultura.ru/projects/img/2.jpg&amp;p=11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hyperlink" Target="http://images.yandex.ru/yandsearch?ed=1&amp;rpt=simage&amp;text=%D0%BA%D0%B0%D0%BA%20%D0%BE%D0%B1%D1%8A%D1%8F%D1%81%D0%BD%D0%B8%D1%82%D1%8C%20%D1%80%D0%B5%D0%B1%D1%91%D0%BD%D0%BA%D1%83%20%D0%BA%D0%B0%D0%BA%20%D1%87%D0%B5%D0%BB%D0%BE%D0%B2%D0%B5%D0%BA%20%D1%81%D1%82%D0%B0%D0%BD%D0%BE%D0%B2%D0%B8%D1%82%D1%8C%D1%81%D1%8F%20%D0%B8%D0%BD%D0%B2%D0%B0%D0%BB%D0%B8%D0%B4%D0%BE%D0%BC&amp;img_url=novaya.com.ua/images/o-00024047-a-00004858.jpg&amp;p=74" TargetMode="Externa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kolyan.net/uploads/posts/2009-11/1259516725_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869160"/>
            <a:ext cx="2166392" cy="288032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1" name="Picture 2" descr="http://ldv.metodcenter.edusite.ru/images/p11_2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4572001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67744" y="260648"/>
            <a:ext cx="452117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Особые люди.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1052736"/>
            <a:ext cx="457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Пусть из вас ни один не скорбит,</a:t>
            </a:r>
            <a:br>
              <a:rPr lang="ru-RU" sz="2400" dirty="0" smtClean="0"/>
            </a:br>
            <a:r>
              <a:rPr lang="ru-RU" sz="2400" dirty="0" smtClean="0"/>
              <a:t>Пусть в душе вашей вовсе не будет</a:t>
            </a:r>
            <a:br>
              <a:rPr lang="ru-RU" sz="2400" dirty="0" smtClean="0"/>
            </a:br>
            <a:r>
              <a:rPr lang="ru-RU" sz="2400" dirty="0" smtClean="0"/>
              <a:t>Ни забот, ни тревог, ни обид.</a:t>
            </a:r>
            <a:br>
              <a:rPr lang="ru-RU" sz="2400" dirty="0" smtClean="0"/>
            </a:br>
            <a:r>
              <a:rPr lang="ru-RU" sz="2400" dirty="0" smtClean="0"/>
              <a:t>И от этого звонкого счастья</a:t>
            </a:r>
            <a:br>
              <a:rPr lang="ru-RU" sz="2400" dirty="0" smtClean="0"/>
            </a:br>
            <a:r>
              <a:rPr lang="ru-RU" sz="2400" dirty="0" smtClean="0"/>
              <a:t>Принимаюсь за дело с утра.</a:t>
            </a:r>
            <a:br>
              <a:rPr lang="ru-RU" sz="2400" dirty="0" smtClean="0"/>
            </a:br>
            <a:r>
              <a:rPr lang="ru-RU" sz="2400" dirty="0" smtClean="0"/>
              <a:t>Пусть же сердце распахнуто настежь,</a:t>
            </a:r>
            <a:br>
              <a:rPr lang="ru-RU" sz="2400" dirty="0" smtClean="0"/>
            </a:br>
            <a:r>
              <a:rPr lang="ru-RU" sz="2400" dirty="0" smtClean="0"/>
              <a:t>И привета полно и добра…</a:t>
            </a:r>
            <a:br>
              <a:rPr lang="ru-RU" sz="2400" dirty="0" smtClean="0"/>
            </a:br>
            <a:r>
              <a:rPr lang="ru-RU" sz="2400" dirty="0" smtClean="0"/>
              <a:t>Верим в добрых сердец бессмертие,</a:t>
            </a:r>
            <a:br>
              <a:rPr lang="ru-RU" sz="2400" dirty="0" smtClean="0"/>
            </a:br>
            <a:r>
              <a:rPr lang="ru-RU" sz="2400" dirty="0" smtClean="0"/>
              <a:t>В солнце мира и тишины.</a:t>
            </a:r>
            <a:br>
              <a:rPr lang="ru-RU" sz="2400" dirty="0" smtClean="0"/>
            </a:br>
            <a:r>
              <a:rPr lang="ru-RU" sz="2400" dirty="0" smtClean="0"/>
              <a:t>Милосердие! Милосердие!</a:t>
            </a:r>
            <a:br>
              <a:rPr lang="ru-RU" sz="2400" dirty="0" smtClean="0"/>
            </a:br>
            <a:r>
              <a:rPr lang="ru-RU" sz="2400" dirty="0" smtClean="0"/>
              <a:t>Это слово сильнее беды.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4221088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Франклин Делано Рузвельт</a:t>
            </a:r>
            <a:r>
              <a:rPr lang="ru-RU" dirty="0"/>
              <a:t> - 32-й президент </a:t>
            </a:r>
            <a:r>
              <a:rPr lang="ru-RU" dirty="0" smtClean="0"/>
              <a:t>США. В </a:t>
            </a:r>
            <a:r>
              <a:rPr lang="ru-RU" dirty="0"/>
              <a:t>1921 году Рузвельт тяжело заболел полиомиелитом. Несмотря на предпринимаемые в течение многих лет попытки победить болезнь, Рузвельт остался парализованным и прикованным к инвалидной коляске. С его именем связаны одни из самых значительных страниц в истории внешней политики и дипломатии США, в частности, установление и нормализация дипломатических отношений с Советским Союзом и участие США в антигитлеровской коалиции.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116632"/>
            <a:ext cx="4752529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10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76056" y="908720"/>
            <a:ext cx="36724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Летчик </a:t>
            </a:r>
            <a:r>
              <a:rPr lang="ru-RU" sz="2000" b="1" dirty="0"/>
              <a:t>Алексей </a:t>
            </a:r>
            <a:r>
              <a:rPr lang="ru-RU" sz="2000" b="1" dirty="0" err="1"/>
              <a:t>Маресьев</a:t>
            </a:r>
            <a:r>
              <a:rPr lang="ru-RU" dirty="0"/>
              <a:t>, по истории которого была написана «Повесть о настоящем человеке», всю жизнь был очень активен и боролся за права инвалидов. Он один из немногих, кто прошел медкомиссию после ампутации и стал летать с протезами. После войны </a:t>
            </a:r>
            <a:r>
              <a:rPr lang="ru-RU" dirty="0" err="1"/>
              <a:t>Маресьев</a:t>
            </a:r>
            <a:r>
              <a:rPr lang="ru-RU" dirty="0"/>
              <a:t> очень много ездил, стал почетным гражданином многих городов. Он стал живым доказательством того, что обстоятельства можно преодолеть.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4032448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68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 smtClean="0"/>
              <a:t>  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285750" y="142875"/>
            <a:ext cx="6500813" cy="1785938"/>
          </a:xfrm>
        </p:spPr>
        <p:txBody>
          <a:bodyPr/>
          <a:lstStyle/>
          <a:p>
            <a:endParaRPr lang="ru-RU" sz="2000" b="0" smtClean="0">
              <a:solidFill>
                <a:schemeClr val="tx1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r>
              <a:rPr lang="ru-RU" sz="2000" b="0" smtClean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Статья 23. Дети с ограниченными возможностями имеют право на особую заботу и образование, которые помогут им развиваться и вести полноценную и достойную жизнь</a:t>
            </a:r>
            <a:r>
              <a:rPr lang="ru-RU" b="0" smtClean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. </a:t>
            </a:r>
          </a:p>
          <a:p>
            <a:endParaRPr lang="ru-RU" smtClean="0">
              <a:ea typeface="Times New Roman" pitchFamily="18" charset="0"/>
              <a:cs typeface="Arial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half" idx="3"/>
          </p:nvPr>
        </p:nvSpPr>
        <p:spPr>
          <a:xfrm>
            <a:off x="285750" y="2071688"/>
            <a:ext cx="7143750" cy="1500187"/>
          </a:xfrm>
        </p:spPr>
        <p:txBody>
          <a:bodyPr/>
          <a:lstStyle/>
          <a:p>
            <a:r>
              <a:rPr lang="ru-RU" sz="2000" b="0" smtClean="0">
                <a:solidFill>
                  <a:schemeClr val="tx1"/>
                </a:solidFill>
                <a:latin typeface="Arial" charset="0"/>
                <a:ea typeface="Times New Roman" pitchFamily="18" charset="0"/>
                <a:cs typeface="Arial" charset="0"/>
              </a:rPr>
              <a:t>Статья 24. Дети имеют право получать медицинскую помощь и лечение таким способом, который наилучшим образом поможет им сохранить здоровье, а также получать информацию о способах лечения и об условиях, способных повлиять на их здоровье.</a:t>
            </a:r>
          </a:p>
          <a:p>
            <a:endParaRPr lang="ru-RU" sz="2000" smtClean="0">
              <a:ea typeface="Times New Roman" pitchFamily="18" charset="0"/>
              <a:cs typeface="Arial" charset="0"/>
            </a:endParaRPr>
          </a:p>
        </p:txBody>
      </p:sp>
      <p:sp>
        <p:nvSpPr>
          <p:cNvPr id="19460" name="AutoShape 4" descr="http://im5-tub.yandex.net/i?id=24299786-05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8" name="Рисунок 17" descr="http://im2-tub.yandex.net/i?id=134497292-04">
            <a:hlinkClick r:id="rId2"/>
          </p:cNvPr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1713" y="4279900"/>
            <a:ext cx="1584325" cy="1371600"/>
          </a:xfrm>
          <a:prstGeom prst="rect">
            <a:avLst/>
          </a:prstGeom>
          <a:noFill/>
        </p:spPr>
      </p:pic>
      <p:sp>
        <p:nvSpPr>
          <p:cNvPr id="19462" name="Rectangle 2"/>
          <p:cNvSpPr>
            <a:spLocks noChangeArrowheads="1"/>
          </p:cNvSpPr>
          <p:nvPr/>
        </p:nvSpPr>
        <p:spPr bwMode="auto">
          <a:xfrm>
            <a:off x="571500" y="5572125"/>
            <a:ext cx="3357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600">
                <a:cs typeface="Times New Roman" pitchFamily="18" charset="0"/>
              </a:rPr>
              <a:t/>
            </a:r>
            <a:br>
              <a:rPr lang="ru-RU" sz="1600">
                <a:cs typeface="Times New Roman" pitchFamily="18" charset="0"/>
              </a:rPr>
            </a:br>
            <a:endParaRPr lang="ru-RU" sz="1600"/>
          </a:p>
        </p:txBody>
      </p:sp>
      <p:pic>
        <p:nvPicPr>
          <p:cNvPr id="11" name="Рисунок 10" descr="неделя правовых знани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188" y="2214563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85750" y="3643313"/>
            <a:ext cx="692943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cs typeface="Times New Roman" pitchFamily="18" charset="0"/>
              </a:rPr>
              <a:t>Статья 25. Дети, находящиеся в больницах, детских домах и других учреждениях для детей, имеют право на то, чтобы соблюдать наилучшие условия их содержания и лечения. Государство обязано проводить регулярные проверки этих условий.</a:t>
            </a:r>
            <a:endParaRPr lang="ru-RU" sz="2000">
              <a:latin typeface="Constantia" pitchFamily="18" charset="0"/>
            </a:endParaRP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 rot="10800000" flipH="1" flipV="1">
            <a:off x="285750" y="5518150"/>
            <a:ext cx="6357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cs typeface="Times New Roman" pitchFamily="18" charset="0"/>
              </a:rPr>
              <a:t>Статья 26. Дети имеют право на помощь государства, если они в нужде и бедности.</a:t>
            </a:r>
            <a:endParaRPr lang="ru-RU" sz="2000">
              <a:latin typeface="Constantia" pitchFamily="18" charset="0"/>
            </a:endParaRPr>
          </a:p>
        </p:txBody>
      </p:sp>
      <p:pic>
        <p:nvPicPr>
          <p:cNvPr id="21" name="Рисунок 20" descr="http://im6-tub.yandex.net/i?id=58094789-07">
            <a:hlinkClick r:id="rId5"/>
          </p:cNvPr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92963" y="280988"/>
            <a:ext cx="1401762" cy="2743200"/>
          </a:xfrm>
          <a:prstGeom prst="rect">
            <a:avLst/>
          </a:prstGeom>
          <a:noFill/>
        </p:spPr>
      </p:pic>
      <p:pic>
        <p:nvPicPr>
          <p:cNvPr id="22" name="Рисунок 21" descr="http://i065.radikal.ru/1005/83/c3ce133a2779.jpg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4550" y="5278438"/>
            <a:ext cx="1439863" cy="129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20"/>
                            </p:stCondLst>
                            <p:childTnLst>
                              <p:par>
                                <p:cTn id="1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2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640"/>
                            </p:stCondLst>
                            <p:childTnLst>
                              <p:par>
                                <p:cTn id="2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64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600"/>
                            </p:stCondLst>
                            <p:childTnLst>
                              <p:par>
                                <p:cTn id="3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600"/>
                            </p:stCondLst>
                            <p:childTnLst>
                              <p:par>
                                <p:cTn id="4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280"/>
                            </p:stCondLst>
                            <p:childTnLst>
                              <p:par>
                                <p:cTn id="5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02060"/>
                </a:solidFill>
              </a:rPr>
              <a:t>Они другие? </a:t>
            </a:r>
          </a:p>
        </p:txBody>
      </p:sp>
      <p:pic>
        <p:nvPicPr>
          <p:cNvPr id="3075" name="Picture 4" descr="http://www.gorod-pushkin.info/photo/inval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916832"/>
            <a:ext cx="38100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2627313" y="5661025"/>
            <a:ext cx="35194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FF0000"/>
                </a:solidFill>
                <a:latin typeface="Calibri" pitchFamily="34" charset="0"/>
              </a:rPr>
              <a:t>Какие они?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8640"/>
            <a:ext cx="5616624" cy="3960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4437112"/>
            <a:ext cx="806489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Эрик </a:t>
            </a:r>
            <a:r>
              <a:rPr lang="ru-RU" sz="2000" b="1" dirty="0" err="1"/>
              <a:t>Вайхенмайер</a:t>
            </a:r>
            <a:r>
              <a:rPr lang="ru-RU" dirty="0"/>
              <a:t> - первый в мире скалолаз, который достиг </a:t>
            </a:r>
            <a:r>
              <a:rPr lang="ru-RU" dirty="0" err="1"/>
              <a:t>вершиныЭвереста</a:t>
            </a:r>
            <a:r>
              <a:rPr lang="ru-RU" dirty="0"/>
              <a:t>, будучи незрячим. Он потерял зрение, когда ему было 13 лет. </a:t>
            </a:r>
            <a:r>
              <a:rPr lang="ru-RU" dirty="0" err="1"/>
              <a:t>Онако</a:t>
            </a:r>
            <a:r>
              <a:rPr lang="ru-RU" dirty="0"/>
              <a:t> Эрик закончил учебу, а потом и сам стал учителем средней школы, затем - тренером по борьбе и спортсменом мирового класса. О путешествии </a:t>
            </a:r>
            <a:r>
              <a:rPr lang="ru-RU" dirty="0" err="1"/>
              <a:t>Вайхенмайера</a:t>
            </a:r>
            <a:r>
              <a:rPr lang="ru-RU" dirty="0"/>
              <a:t> режиссер Питер </a:t>
            </a:r>
            <a:r>
              <a:rPr lang="ru-RU" dirty="0" err="1"/>
              <a:t>Уинтер</a:t>
            </a:r>
            <a:r>
              <a:rPr lang="ru-RU" dirty="0"/>
              <a:t> снял игровой телевизионный фильм «Коснуться вершины мира». Кроме Эвереста </a:t>
            </a:r>
            <a:r>
              <a:rPr lang="ru-RU" dirty="0" err="1"/>
              <a:t>Вайхенмайер</a:t>
            </a:r>
            <a:r>
              <a:rPr lang="ru-RU" dirty="0"/>
              <a:t> покорил семерку самых высоких горных пиков мира, включая Килиманджаро и Эльбрус</a:t>
            </a:r>
          </a:p>
        </p:txBody>
      </p:sp>
    </p:spTree>
    <p:extLst>
      <p:ext uri="{BB962C8B-B14F-4D97-AF65-F5344CB8AC3E}">
        <p14:creationId xmlns:p14="http://schemas.microsoft.com/office/powerpoint/2010/main" val="281945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2040" y="1412776"/>
            <a:ext cx="35283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Рэй</a:t>
            </a:r>
            <a:r>
              <a:rPr lang="ru-RU" b="1" dirty="0"/>
              <a:t> Чарльз</a:t>
            </a:r>
            <a:r>
              <a:rPr lang="ru-RU" dirty="0"/>
              <a:t>, знаменитый американский слепой музыкант, автор более 70 студийных альбомов, один из известнейших в мире исполнителей музыки в стилях </a:t>
            </a:r>
            <a:r>
              <a:rPr lang="ru-RU" dirty="0" err="1"/>
              <a:t>соул</a:t>
            </a:r>
            <a:r>
              <a:rPr lang="ru-RU" dirty="0"/>
              <a:t>, джаз и ритм-энд-блюз, 17 раз был награжден премиями «</a:t>
            </a:r>
            <a:r>
              <a:rPr lang="ru-RU" dirty="0" err="1"/>
              <a:t>Грэмми</a:t>
            </a:r>
            <a:r>
              <a:rPr lang="ru-RU" dirty="0"/>
              <a:t>», попал в залы славы рок-н-ролла, джаза, кантри и блюза, его записи были включены в Библиотеку Конгресса США. Он ослеп еще в детстве.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4464496" cy="411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10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3968" y="548680"/>
            <a:ext cx="453650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 </a:t>
            </a:r>
            <a:r>
              <a:rPr lang="ru-RU" dirty="0" smtClean="0"/>
              <a:t>2006 году </a:t>
            </a:r>
            <a:r>
              <a:rPr lang="ru-RU" sz="2000" b="1" dirty="0" smtClean="0"/>
              <a:t>Роман </a:t>
            </a:r>
            <a:r>
              <a:rPr lang="ru-RU" sz="2000" b="1" dirty="0"/>
              <a:t>Петушков </a:t>
            </a:r>
            <a:r>
              <a:rPr lang="ru-RU" dirty="0"/>
              <a:t>попал в автокатастрофу: его сбила </a:t>
            </a:r>
            <a:r>
              <a:rPr lang="ru-RU" dirty="0" smtClean="0"/>
              <a:t>грузовая фура, </a:t>
            </a:r>
            <a:r>
              <a:rPr lang="ru-RU" dirty="0"/>
              <a:t>после чего ему ампутировали обе ноги. Вернуться к активной жизни помог </a:t>
            </a:r>
            <a:r>
              <a:rPr lang="ru-RU" dirty="0" smtClean="0"/>
              <a:t>спорт, </a:t>
            </a:r>
            <a:r>
              <a:rPr lang="ru-RU" dirty="0"/>
              <a:t>которым Роман начал заниматься в Дмитрове с сентября того же года. Уже в следующем году Петушков выступал за сборную России на Кубке мира 2007 </a:t>
            </a:r>
            <a:r>
              <a:rPr lang="ru-RU" dirty="0" smtClean="0"/>
              <a:t>года.                             В </a:t>
            </a:r>
            <a:r>
              <a:rPr lang="ru-RU" dirty="0"/>
              <a:t>2010 году на Зимних </a:t>
            </a:r>
            <a:r>
              <a:rPr lang="ru-RU" dirty="0" smtClean="0"/>
              <a:t>Параолимпийских </a:t>
            </a:r>
            <a:r>
              <a:rPr lang="ru-RU" dirty="0"/>
              <a:t>играх в Ванкувере Роман Петушков выиграл две медали (серебряную и бронзовую). Но подлинным триумфом для него стали Зимние </a:t>
            </a:r>
            <a:r>
              <a:rPr lang="ru-RU" dirty="0" smtClean="0"/>
              <a:t>Параолимпийские </a:t>
            </a:r>
            <a:r>
              <a:rPr lang="ru-RU" dirty="0"/>
              <a:t>игры в Сочи (2014 год), когда он завоевал 3 золотые медали в биатлоне и 3 — на лыжных гонках, став первым в истории шестикратным </a:t>
            </a:r>
            <a:r>
              <a:rPr lang="ru-RU" dirty="0" smtClean="0"/>
              <a:t>параолимпийским чемпионом.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374441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82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4087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4048" y="1628800"/>
            <a:ext cx="37444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Ник </a:t>
            </a:r>
            <a:r>
              <a:rPr lang="ru-RU" sz="2000" b="1" dirty="0" err="1"/>
              <a:t>Вуйчич</a:t>
            </a:r>
            <a:r>
              <a:rPr lang="ru-RU" sz="2000" b="1" dirty="0"/>
              <a:t> </a:t>
            </a:r>
            <a:r>
              <a:rPr lang="ru-RU" dirty="0"/>
              <a:t>родился с синдромом Тетра-</a:t>
            </a:r>
            <a:r>
              <a:rPr lang="ru-RU" dirty="0" err="1"/>
              <a:t>Амелия</a:t>
            </a:r>
            <a:r>
              <a:rPr lang="ru-RU" dirty="0"/>
              <a:t> – редким наследственным заболеванием, приводящим к отсутствию всех конечностей. Сейчас Ник - один из самых известных и популярных мотивационных спикеров в мире, имеет красавицу-жену и сына. И одним своим существованием дает надежду на нормальную, полноценную жизнь тысячам людей. </a:t>
            </a:r>
          </a:p>
        </p:txBody>
      </p:sp>
    </p:spTree>
    <p:extLst>
      <p:ext uri="{BB962C8B-B14F-4D97-AF65-F5344CB8AC3E}">
        <p14:creationId xmlns:p14="http://schemas.microsoft.com/office/powerpoint/2010/main" val="344080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0112" y="1700808"/>
            <a:ext cx="324036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22-летний </a:t>
            </a:r>
            <a:r>
              <a:rPr lang="ru-RU" sz="2000" b="1" u="sng" dirty="0" err="1"/>
              <a:t>Ануар</a:t>
            </a:r>
            <a:r>
              <a:rPr lang="ru-RU" sz="2000" b="1" u="sng" dirty="0"/>
              <a:t> </a:t>
            </a:r>
            <a:r>
              <a:rPr lang="ru-RU" sz="2000" b="1" u="sng" dirty="0" smtClean="0"/>
              <a:t>Ахметов</a:t>
            </a:r>
            <a:r>
              <a:rPr lang="ru-RU" sz="2000" b="1" dirty="0"/>
              <a:t> </a:t>
            </a:r>
            <a:r>
              <a:rPr lang="ru-RU" dirty="0" smtClean="0"/>
              <a:t>из </a:t>
            </a:r>
            <a:r>
              <a:rPr lang="ru-RU" dirty="0"/>
              <a:t>Астаны, несмотря на зрение минус 17, успешно выступает на международных соревнованиях и выигрывает для своей страны медали и кубки. </a:t>
            </a:r>
            <a:r>
              <a:rPr lang="ru-RU" dirty="0" err="1"/>
              <a:t>Ануар</a:t>
            </a:r>
            <a:r>
              <a:rPr lang="ru-RU" dirty="0"/>
              <a:t> профессионально занимается плаванием и планирует защитить честь Казахстана на </a:t>
            </a:r>
            <a:r>
              <a:rPr lang="ru-RU" dirty="0" err="1"/>
              <a:t>Паралимпийских</a:t>
            </a:r>
            <a:r>
              <a:rPr lang="ru-RU" dirty="0"/>
              <a:t> играх в Рио-де-Жанейро в 2016 году, к которым он готовится уже сейчас.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18" y="476672"/>
            <a:ext cx="529479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4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Что мы можем сделать, чтобы мир стал лучше?</a:t>
            </a:r>
          </a:p>
          <a:p>
            <a:pPr algn="ctr"/>
            <a:r>
              <a:rPr lang="ru-RU" sz="2000" dirty="0" smtClean="0"/>
              <a:t>Главное, необходимо помнить: инвалидом, к сожалению,                          может стать каждый!</a:t>
            </a:r>
          </a:p>
          <a:p>
            <a:pPr algn="ctr"/>
            <a:r>
              <a:rPr lang="ru-RU" sz="2000" dirty="0" smtClean="0"/>
              <a:t>Инвалид – такой же человек, как и все, только жить ему гораздо труднее, чем человеку здоровому!</a:t>
            </a:r>
          </a:p>
          <a:p>
            <a:pPr algn="ctr"/>
            <a:r>
              <a:rPr lang="ru-RU" sz="2000" dirty="0" smtClean="0"/>
              <a:t>Лишь доброта и участие спасут мир!!!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15664"/>
            <a:ext cx="7482408" cy="425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74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642918"/>
            <a:ext cx="8358246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«Всем детям должна быть обеспечена возможность определить себя как личность и реализовать свои возможности, в безопасных и благоприятных условиях……."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93096"/>
            <a:ext cx="2232248" cy="23646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33056"/>
            <a:ext cx="3240360" cy="2592288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 flipH="1">
            <a:off x="7274801" y="397680"/>
            <a:ext cx="1548741" cy="1476022"/>
          </a:xfrm>
          <a:ln>
            <a:noFill/>
          </a:ln>
          <a:effectLst/>
          <a:scene3d>
            <a:camera prst="perspectiveHeroicExtremeLeftFacing"/>
            <a:lightRig rig="soft" dir="t">
              <a:rot lat="0" lon="0" rev="0"/>
            </a:lightRig>
          </a:scene3d>
          <a:sp3d extrusionH="76200" prstMaterial="powder">
            <a:bevelT w="203200" h="50800" prst="coolSlant"/>
            <a:extrusionClr>
              <a:schemeClr val="bg1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3"/>
            <a:ext cx="8712968" cy="54726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602128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Вместе мы сможем больше!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12813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6872"/>
            <a:ext cx="7128792" cy="37859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908720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Смотри на меня как на равного !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628356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3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8640"/>
            <a:ext cx="856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Что мы можем сделать, чтобы мир стал лучше?</a:t>
            </a:r>
          </a:p>
          <a:p>
            <a:pPr algn="ctr"/>
            <a:endParaRPr lang="ru-RU" sz="2000" b="1" dirty="0"/>
          </a:p>
          <a:p>
            <a:pPr algn="ctr"/>
            <a:r>
              <a:rPr lang="ru-RU" sz="2000" dirty="0" smtClean="0"/>
              <a:t>Главное, необходимо помнить: инвалидом к сожалению, может стать каждый!</a:t>
            </a:r>
          </a:p>
          <a:p>
            <a:pPr algn="ctr"/>
            <a:r>
              <a:rPr lang="ru-RU" sz="2000" dirty="0" smtClean="0"/>
              <a:t>Инвалид – такой же человек, как и все, только ему гораздо труднее, чем человеку здоровому!</a:t>
            </a:r>
          </a:p>
          <a:p>
            <a:pPr algn="ctr"/>
            <a:r>
              <a:rPr lang="ru-RU" sz="2000" dirty="0" smtClean="0"/>
              <a:t>Лишь доброта и участие спасут мир!!!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985" y="4265712"/>
            <a:ext cx="2952328" cy="259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2908">
            <a:off x="2970076" y="2614813"/>
            <a:ext cx="3131840" cy="22837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5187">
            <a:off x="5972989" y="2872742"/>
            <a:ext cx="2736304" cy="2369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1175">
            <a:off x="404306" y="3523373"/>
            <a:ext cx="26860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97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850" y="-109538"/>
            <a:ext cx="8339138" cy="2303463"/>
          </a:xfrm>
        </p:spPr>
      </p:pic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57200" y="2214563"/>
            <a:ext cx="7115175" cy="30718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251" y="2358231"/>
            <a:ext cx="3024336" cy="42195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69" y="1616869"/>
            <a:ext cx="1895856" cy="21336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813" y="4411548"/>
            <a:ext cx="1882208" cy="21635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83" y="1692085"/>
            <a:ext cx="2691505" cy="203541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4" y="4149080"/>
            <a:ext cx="2770265" cy="2197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4509120"/>
            <a:ext cx="8928993" cy="22322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842493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История появления</a:t>
            </a:r>
          </a:p>
          <a:p>
            <a:endParaRPr lang="ru-RU" sz="1600" dirty="0"/>
          </a:p>
          <a:p>
            <a:r>
              <a:rPr lang="ru-RU" sz="1600" dirty="0" smtClean="0"/>
              <a:t> В </a:t>
            </a:r>
            <a:r>
              <a:rPr lang="ru-RU" sz="1600" dirty="0"/>
              <a:t>1981 был впервые объявлен и проведен День инвалидов, а еще через два года было решено все ближайшее десятилетие посвятить решению проблем людей, имеющих ограниченные физические возможностями. Наиболее значимым результатом этой работы было </a:t>
            </a:r>
            <a:r>
              <a:rPr lang="ru-RU" sz="1600" dirty="0" smtClean="0"/>
              <a:t>принятие Стандарта </a:t>
            </a:r>
            <a:r>
              <a:rPr lang="ru-RU" sz="1600" dirty="0"/>
              <a:t>обеспечения равных возможностей для людей с инвалидностью.                                                                                                       </a:t>
            </a:r>
            <a:r>
              <a:rPr lang="ru-RU" sz="1600" dirty="0" smtClean="0"/>
              <a:t>  Истинная </a:t>
            </a:r>
            <a:r>
              <a:rPr lang="ru-RU" sz="1600" dirty="0"/>
              <a:t>история праздника берет свое начало с </a:t>
            </a:r>
            <a:r>
              <a:rPr lang="ru-RU" sz="1600" dirty="0" smtClean="0"/>
              <a:t>1992года. После </a:t>
            </a:r>
            <a:r>
              <a:rPr lang="ru-RU" sz="1600" dirty="0"/>
              <a:t>завершения объявленного ООН десятилетия, посвященного проблемам инвалидов, было решено отмечать День инвалидов ежегодно. Дата проведения этого важного праздник была назначена на 3 декабря.                                                                                                                             В 2006 году была принята Конвенция о правах инвалидов. И если все ранее принятые документы носили исключительно рекомендательный </a:t>
            </a:r>
            <a:r>
              <a:rPr lang="ru-RU" sz="1600" dirty="0" smtClean="0"/>
              <a:t>характер</a:t>
            </a:r>
            <a:r>
              <a:rPr lang="ru-RU" sz="1600" dirty="0"/>
              <a:t>, то страны, подписавшие Конвенцию, взяли на себя серьезные обязательства по выполнению изложенных там положений.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239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356992"/>
            <a:ext cx="4752528" cy="3255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332656"/>
            <a:ext cx="7920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Основной целью создания праздника является привлечение внимания здоровой части общества к проблемам инвалидов, подчеркивание необходимости проведения постоянной работы, направленной на привлечение людей с ограниченными возможностями к общественной социальной, культурной и экономической жизни.                                                                                                                                 Проблем у инвалидов, проживающих в России, немало. Однако многие из них стараются решить максимально полно. Во многих городах действуют программы «Доступная среда», направленные на то, чтобы люди на инвалидных колясках могли свободно перемещаться по улицам.  Кроме того</a:t>
            </a:r>
            <a:r>
              <a:rPr lang="ru-RU" dirty="0" smtClean="0"/>
              <a:t>,</a:t>
            </a:r>
          </a:p>
          <a:p>
            <a:r>
              <a:rPr lang="ru-RU" dirty="0"/>
              <a:t>с</a:t>
            </a:r>
            <a:r>
              <a:rPr lang="ru-RU" dirty="0" smtClean="0"/>
              <a:t>уществуют специальные центры,</a:t>
            </a:r>
          </a:p>
          <a:p>
            <a:r>
              <a:rPr lang="ru-RU" dirty="0"/>
              <a:t>к</a:t>
            </a:r>
            <a:r>
              <a:rPr lang="ru-RU" dirty="0" smtClean="0"/>
              <a:t>оторые помогают инвалидам</a:t>
            </a:r>
          </a:p>
          <a:p>
            <a:r>
              <a:rPr lang="ru-RU" dirty="0"/>
              <a:t>н</a:t>
            </a:r>
            <a:r>
              <a:rPr lang="ru-RU" dirty="0" smtClean="0"/>
              <a:t>айти работу, привлекают их к</a:t>
            </a:r>
          </a:p>
          <a:p>
            <a:r>
              <a:rPr lang="ru-RU" dirty="0"/>
              <a:t>у</a:t>
            </a:r>
            <a:r>
              <a:rPr lang="ru-RU" dirty="0" smtClean="0"/>
              <a:t>частию в различных </a:t>
            </a:r>
          </a:p>
          <a:p>
            <a:r>
              <a:rPr lang="ru-RU" dirty="0" smtClean="0"/>
              <a:t>мероприятиях, стимулируют к </a:t>
            </a:r>
          </a:p>
          <a:p>
            <a:r>
              <a:rPr lang="ru-RU" dirty="0"/>
              <a:t>п</a:t>
            </a:r>
            <a:r>
              <a:rPr lang="ru-RU" dirty="0" smtClean="0"/>
              <a:t>олучению 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20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692696"/>
            <a:ext cx="7951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Программа «Доступная среда»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84984"/>
            <a:ext cx="4418856" cy="3240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1215916"/>
            <a:ext cx="820891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В 2011 году в России </a:t>
            </a:r>
            <a:r>
              <a:rPr lang="ru-RU" sz="2000" u="sng" dirty="0" smtClean="0">
                <a:solidFill>
                  <a:srgbClr val="C00000"/>
                </a:solidFill>
              </a:rPr>
              <a:t>начала работу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>программа "Доступная среда", рассчитанная на пять лет.                                                                                       Целями программы являются формирование к 2016 году условий для беспрепятственного доступа к приоритетным объектам и услугам в приоритетных сферах жизнедеятельности инвалидов и других маломобильных групп населения; совершенствование механизма предоставления                                                                услуг в сфере реабилитации                                                  и государственной системы                                                                   медико-социальной экспертизы </a:t>
            </a:r>
          </a:p>
          <a:p>
            <a:r>
              <a:rPr lang="ru-RU" sz="2000" dirty="0" smtClean="0"/>
              <a:t>с целью интеграции инвалидов в </a:t>
            </a:r>
          </a:p>
          <a:p>
            <a:r>
              <a:rPr lang="ru-RU" sz="2000" dirty="0" smtClean="0"/>
              <a:t>общество.</a:t>
            </a:r>
          </a:p>
          <a:p>
            <a:r>
              <a:rPr lang="ru-RU" dirty="0" smtClean="0"/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68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548680"/>
            <a:ext cx="525658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России,                                                                           </a:t>
            </a:r>
            <a:r>
              <a:rPr lang="ru-RU" dirty="0" smtClean="0"/>
              <a:t>                      по</a:t>
            </a:r>
            <a:r>
              <a:rPr lang="ru-RU" dirty="0"/>
              <a:t> данным директора                                                      профильного департамента                                               министерства труда                                                            и социальной защиты                                                               Григория Лекарева,                                                               на октябрь 2013 года                                                        насчитывается 12,8 миллиона                                               инвалидов, среди них инвалидов                                               первой группы 2,2 миллиона,    </a:t>
            </a:r>
            <a:r>
              <a:rPr lang="ru-RU" dirty="0" smtClean="0"/>
              <a:t>                                              </a:t>
            </a:r>
            <a:r>
              <a:rPr lang="ru-RU" dirty="0"/>
              <a:t>второй группы — 6,6 миллиона                                                    человек и третьей — 4 миллиона.                                   Детей-инвалидов в РФ                                                           около 570 тысяч                                                                              (4,4% от общего числа инвалидов).                                      Две трети инвалидов РФ                                                               находятся в пенсионном возрасте                                                     (9,2 миллиона человек),                                              в трудоспособном возрасте                                               насчитывает 2,5 миллиона                                                      человек, при этом                                                                     работают из них только 800 тысяч.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16632"/>
            <a:ext cx="4680520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7901014" cy="78581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 Декларации прав ребенка: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4438"/>
            <a:ext cx="7472363" cy="5072062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1800" dirty="0" smtClean="0"/>
              <a:t>	</a:t>
            </a:r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Ребенок имеет право</a:t>
            </a:r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семью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заботу и защиту со стороны государства, если нет временной или постоянной защиты со стороны родителей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посещать школу и учиться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равенство в правах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свободно выражать свои мысли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собственное мнение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имя и гражданство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получение информации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защиту от насилия и жестокого обращения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медицинское обслуживание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на отдых и досуг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i="1" dirty="0" smtClean="0">
                <a:solidFill>
                  <a:srgbClr val="7030A0"/>
                </a:solidFill>
              </a:rPr>
              <a:t>на дополнительную помощь со стороны государства,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>
                <a:solidFill>
                  <a:srgbClr val="7030A0"/>
                </a:solidFill>
              </a:rPr>
              <a:t>   если есть особые потребности (например, 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i="1" dirty="0" smtClean="0">
                <a:solidFill>
                  <a:srgbClr val="7030A0"/>
                </a:solidFill>
              </a:rPr>
              <a:t>   у детей с ограниченными возможностями) .</a:t>
            </a:r>
          </a:p>
        </p:txBody>
      </p:sp>
      <p:pic>
        <p:nvPicPr>
          <p:cNvPr id="8197" name="Picture 5" descr="Картинка 38 из 49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88" y="2643188"/>
            <a:ext cx="185737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1" descr="http://bk-detstvo.narod.ru/images/pravo_konvenci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0" y="785813"/>
            <a:ext cx="15049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13" y="4857750"/>
            <a:ext cx="1785937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77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77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77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77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778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778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778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260"/>
                            </p:stCondLst>
                            <p:childTnLst>
                              <p:par>
                                <p:cTn id="10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778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778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778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700"/>
                            </p:stCondLst>
                            <p:childTnLst>
                              <p:par>
                                <p:cTn id="10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778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778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778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140"/>
                            </p:stCondLst>
                            <p:childTnLst>
                              <p:par>
                                <p:cTn id="1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4" descr="http://im5-tub.yandex.net/i?id=24299786-05"/>
          <p:cNvSpPr>
            <a:spLocks noChangeAspect="1" noChangeArrowheads="1"/>
          </p:cNvSpPr>
          <p:nvPr/>
        </p:nvSpPr>
        <p:spPr bwMode="auto">
          <a:xfrm>
            <a:off x="155575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5301208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Маленькую обитательницу иркутского приюта Таню Кириллову, родившуюся без малых берцовых костей и костей стопы, в возрасте 13 месяцев усыновила американская семья. Так появилась </a:t>
            </a:r>
            <a:r>
              <a:rPr lang="ru-RU" b="1" dirty="0"/>
              <a:t>Джессика Лонг </a:t>
            </a:r>
            <a:r>
              <a:rPr lang="ru-RU" dirty="0"/>
              <a:t>– знаменитая пловчиха, обладательница 12 золотых </a:t>
            </a:r>
            <a:r>
              <a:rPr lang="ru-RU" dirty="0" smtClean="0"/>
              <a:t>параолимпийских </a:t>
            </a:r>
            <a:r>
              <a:rPr lang="ru-RU" dirty="0"/>
              <a:t>медалей и рекордсменка мира среди спортсменов без ног.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76263"/>
            <a:ext cx="7488832" cy="4508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2520</TotalTime>
  <Words>618</Words>
  <Application>Microsoft Office PowerPoint</Application>
  <PresentationFormat>Экран (4:3)</PresentationFormat>
  <Paragraphs>67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Constantia</vt:lpstr>
      <vt:lpstr>Times New Roman</vt:lpstr>
      <vt:lpstr>Wingdings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 Декларации прав ребенка: </vt:lpstr>
      <vt:lpstr>Презентация PowerPoint</vt:lpstr>
      <vt:lpstr>Презентация PowerPoint</vt:lpstr>
      <vt:lpstr>Презентация PowerPoint</vt:lpstr>
      <vt:lpstr>       </vt:lpstr>
      <vt:lpstr>Они другие?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126</cp:revision>
  <dcterms:modified xsi:type="dcterms:W3CDTF">2016-12-01T09:14:24Z</dcterms:modified>
</cp:coreProperties>
</file>