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57" r:id="rId3"/>
    <p:sldId id="259" r:id="rId4"/>
    <p:sldId id="284" r:id="rId5"/>
    <p:sldId id="282" r:id="rId6"/>
    <p:sldId id="285" r:id="rId7"/>
    <p:sldId id="278" r:id="rId8"/>
    <p:sldId id="279" r:id="rId9"/>
    <p:sldId id="283" r:id="rId10"/>
    <p:sldId id="291" r:id="rId11"/>
    <p:sldId id="277" r:id="rId12"/>
    <p:sldId id="274" r:id="rId13"/>
    <p:sldId id="289" r:id="rId14"/>
    <p:sldId id="290" r:id="rId15"/>
    <p:sldId id="261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901A2B7-8610-4E8C-8DEA-CBEEEFA763D6}">
          <p14:sldIdLst>
            <p14:sldId id="272"/>
            <p14:sldId id="257"/>
            <p14:sldId id="259"/>
            <p14:sldId id="284"/>
            <p14:sldId id="282"/>
            <p14:sldId id="285"/>
            <p14:sldId id="278"/>
            <p14:sldId id="279"/>
            <p14:sldId id="283"/>
            <p14:sldId id="291"/>
            <p14:sldId id="277"/>
            <p14:sldId id="274"/>
            <p14:sldId id="289"/>
            <p14:sldId id="290"/>
            <p14:sldId id="261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19F43-E918-416A-99CD-32866A29C9BF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5437D-86B4-4E78-A349-8057E56052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EE448-0A3F-4783-BDBA-6500A2A0A817}" type="datetime1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3818-A4E6-48DC-8D3B-B063F82268FE}" type="datetime1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B985F-B13E-4DDC-A23A-2B901F57D2F6}" type="datetime1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F83E-DC81-442E-AEAD-E19B6651C03C}" type="datetime1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9E89-3F50-45A3-97CC-F0256DE6A741}" type="datetime1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573C-276A-46E3-9DEE-83C80006533B}" type="datetime1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2C8-90C7-4058-9159-80B8CD719532}" type="datetime1">
              <a:rPr lang="ru-RU" smtClean="0"/>
              <a:pPr/>
              <a:t>15.12.2021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E19D-8EEA-4494-8424-1310B6D2CB25}" type="datetime1">
              <a:rPr lang="ru-RU" smtClean="0"/>
              <a:pPr/>
              <a:t>15.12.2021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390-7431-4107-81B4-3CFDCF0398BD}" type="datetime1">
              <a:rPr lang="ru-RU" smtClean="0"/>
              <a:pPr/>
              <a:t>15.12.2021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C50CA-2A54-43F3-88ED-B593085FD9A6}" type="datetime1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12AC-5682-4A2E-AC7A-C8837A2FE630}" type="datetime1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E02D2-25BC-47D4-94EC-DC7CDCF02BAA}" type="datetime1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ручной ввод 3"/>
          <p:cNvSpPr/>
          <p:nvPr/>
        </p:nvSpPr>
        <p:spPr>
          <a:xfrm>
            <a:off x="285720" y="332656"/>
            <a:ext cx="8643998" cy="2016224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Онлайн литературный час </a:t>
            </a:r>
          </a:p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«Народный заступник»</a:t>
            </a:r>
          </a:p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(200 лет Н.А. Некрасову)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3E505B54-AA33-4BFF-A8DE-484F162681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08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8258204" cy="37147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/>
              <a:t>      А с какой любовью, трепетом он писал о русской женщине, женщине, которая несла на своих плечах огромный груз забот: она работала и в поле, и в доме. Сильная, терпеливая, молчаливая, она восхищала Некрасова, но в тоже время отзывалась болью в его душе безысходность судьбы русской женщины. К русской женщине у Некрасова было особое отношение. Он любовался величием и  её красотой и остро переживал низкое положение вечно угнетенной женщины: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026" name="Picture 2" descr="https://ds05.infourok.ru/uploads/ex/117c/00046ac3-dfa7dd9d/2/img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071810"/>
            <a:ext cx="6345251" cy="3325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97152"/>
            <a:ext cx="8219256" cy="1656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В  жизни Некрасова было немало романов с женщинами, но не одну он не бросал, женщины покидали его. Драматичной оказалось его единственная и очень сильная любовь. Он влюбился в жену своего лучшего друга Панаева. Это была драма.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28" y="476672"/>
            <a:ext cx="576064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9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149080"/>
            <a:ext cx="8219256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Живя постоянно в Петербурге, Некрасов часто бывал в </a:t>
            </a:r>
            <a:r>
              <a:rPr lang="ru-RU" sz="2000" dirty="0" err="1"/>
              <a:t>Грешневе</a:t>
            </a:r>
            <a:r>
              <a:rPr lang="ru-RU" sz="2000" dirty="0"/>
              <a:t>, он любил бродить по лугам, по лесам. В одиночестве или с кем-либо из деревенских друзей, но на Волгу он ходил всегда один. Волга магически воздействовала на Некрасова, она придавала ему силы, вдохновение на новые стихи. Красота и величие русской реки усилили в нем любовь к русской земле, любовь к </a:t>
            </a:r>
            <a:r>
              <a:rPr lang="ru-RU" sz="2000" dirty="0" err="1"/>
              <a:t>Гревнешу</a:t>
            </a:r>
            <a:r>
              <a:rPr lang="ru-RU" sz="2000" dirty="0"/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698477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30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7334" y="404664"/>
            <a:ext cx="4599466" cy="61206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000" dirty="0"/>
              <a:t>Некрасов – поэт сокровенных основ отечественной духовности. Первые наши святые, Борис и Глеб, канонизированы в лике праведных, претерпевших незаслуженные смертные муки от рук их коварного старшего брата Святополка. Страстотерпцы наиболее ярко представляют идеал русской  святости. У Некрасова высшей добродетелью отличается в народе тот, «кто всё терпит во имя Христа». Вместе с народом русский Некрасов очень рано понял и глубоко почувствовал, что на этой земле веселье и радость – залетные гости, а скорби и труд неизменные спутники. Некрасов знал и глубоко ценил тернистые пути, видел в них источник высокой духовности, залог человеческого спасения: «В рабстве спасения Сердце свободное – Золото, золото, Сердце народное!»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3312368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91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003232" cy="35283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/>
              <a:t>Некрасова не стало в 1878 году. Он умер после тяжелой болезни, сказалась голодная, трудная юность. В скорбный день кончины Некрасова Достоевский, писатель из чуждого вроде бы стана, не мог уже работать, а взял с полки все три тома Некрасовской поэзии, стал читать и … просидел всю ночь. «В эту ночь, - говорил Достоевский, - я буквально в первый раз дал себе отчет, как много Некрасов-поэт занимал места в моей жизни… Мне дорого, очень дорого, что он «печальник народного горя»  и что он так много и страстно говорил о горе народном, но ещё дороже для меня в нем то, что великие, мучительные и восторженные моменты в своей жизни он преклонялся перед народной правдой всем существом своим о чем и засвидетельствовал в лучших своих изданиях.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933056"/>
            <a:ext cx="453650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22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74638"/>
            <a:ext cx="8147248" cy="6250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Некрасов умер 27 декабря 1877 ( 8 января 1878) года. Похоронен Николай Алексеевич в Санкт-Петербурге на кладбище при Новодевичьем монастыре. 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071C5-ADE2-4B24-A303-EBDD45A9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54" y="1556792"/>
            <a:ext cx="5108891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15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1944216" cy="301428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0947">
            <a:off x="2404285" y="2933112"/>
            <a:ext cx="1788915" cy="29250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935">
            <a:off x="3056928" y="446008"/>
            <a:ext cx="2048191" cy="32231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48680"/>
            <a:ext cx="1963437" cy="3024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93" y="1772816"/>
            <a:ext cx="2037962" cy="3240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8718"/>
            <a:ext cx="1944216" cy="29163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55" y="3373724"/>
            <a:ext cx="1970246" cy="33256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6490">
            <a:off x="4553782" y="3759653"/>
            <a:ext cx="1955579" cy="290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38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ручной ввод 5"/>
          <p:cNvSpPr/>
          <p:nvPr/>
        </p:nvSpPr>
        <p:spPr>
          <a:xfrm>
            <a:off x="8005978" y="5877272"/>
            <a:ext cx="1138022" cy="720080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4408" y="6054749"/>
            <a:ext cx="405408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pPr/>
              <a:t>2</a:t>
            </a:fld>
            <a:endParaRPr lang="ru-RU" sz="1600" dirty="0"/>
          </a:p>
        </p:txBody>
      </p:sp>
      <p:sp>
        <p:nvSpPr>
          <p:cNvPr id="8" name="Блок-схема: ручной ввод 7"/>
          <p:cNvSpPr/>
          <p:nvPr/>
        </p:nvSpPr>
        <p:spPr>
          <a:xfrm>
            <a:off x="0" y="260648"/>
            <a:ext cx="9323122" cy="936104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cs typeface="Arabic Typesetting" panose="03020402040406030203" pitchFamily="66" charset="-78"/>
              </a:rPr>
              <a:t>***</a:t>
            </a:r>
          </a:p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cs typeface="Arabic Typesetting" panose="03020402040406030203" pitchFamily="66" charset="-78"/>
              </a:rPr>
              <a:t>                                                                               « Доля народа                                        </a:t>
            </a:r>
          </a:p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cs typeface="Arabic Typesetting" panose="03020402040406030203" pitchFamily="66" charset="-78"/>
              </a:rPr>
              <a:t>                                                                                Счастье его, </a:t>
            </a:r>
          </a:p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cs typeface="Arabic Typesetting" panose="03020402040406030203" pitchFamily="66" charset="-78"/>
              </a:rPr>
              <a:t>                                                                                    Свет и свобода</a:t>
            </a:r>
          </a:p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cs typeface="Arabic Typesetting" panose="03020402040406030203" pitchFamily="66" charset="-78"/>
              </a:rPr>
              <a:t>                                                                                   Прежде всего!»</a:t>
            </a: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1203232" y="1844824"/>
            <a:ext cx="7488832" cy="4248472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37333" y="1876757"/>
            <a:ext cx="76484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cs typeface="Arabic Typesetting" panose="03020402040406030203" pitchFamily="66" charset="-78"/>
              </a:rPr>
              <a:t>к </a:t>
            </a:r>
            <a:r>
              <a:rPr lang="ru-RU" sz="8800" b="1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cs typeface="Arabic Typesetting" panose="03020402040406030203" pitchFamily="66" charset="-78"/>
              </a:rPr>
              <a:t>200-летию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  <a:cs typeface="Arabic Typesetting" panose="03020402040406030203" pitchFamily="66" charset="-78"/>
              </a:rPr>
              <a:t> со дня рождения Николая Алексеевича Некрасова</a:t>
            </a:r>
          </a:p>
          <a:p>
            <a:pPr algn="ctr"/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Gabriola" panose="04040605051002020D02" pitchFamily="82" charset="0"/>
              <a:cs typeface="Arabic Typesetting" panose="03020402040406030203" pitchFamily="66" charset="-78"/>
            </a:endParaRPr>
          </a:p>
          <a:p>
            <a:pPr algn="ctr"/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Gabriola" panose="04040605051002020D02" pitchFamily="82" charset="0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332656"/>
            <a:ext cx="3610744" cy="5760640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В этом году в России отмечается 200-летие со дня рождения великого, русского писателя, поэта Н.А. Некрасова. Родился 28 ноября 1821 г. в Винницком уезде Подольской губернии. Здесь в 36-м егерском полку служил его отец  - капитан Алексей Сергеевич Некрасов, человек трудной, драматической судьбы. 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9"/>
            <a:ext cx="3528392" cy="4392487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5301208"/>
            <a:ext cx="316835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65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77072"/>
            <a:ext cx="8075240" cy="2088232"/>
          </a:xfrm>
        </p:spPr>
        <p:txBody>
          <a:bodyPr>
            <a:normAutofit/>
          </a:bodyPr>
          <a:lstStyle/>
          <a:p>
            <a:pPr algn="l"/>
            <a:br>
              <a:rPr lang="ru-RU" sz="2000" dirty="0"/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11560" y="3356992"/>
            <a:ext cx="8075240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 возрасте 5 лет Алексей Сергеевич потерял мать, а в 12 лет лишился отца, оказавшись круглым сиротою. Тогда-то опекун и определил его в Кострому в Тамбовский полк. В 15 лет отец Некрасова понюхал пороху и получил первый офицерский чин. Суровая жизненная школа наложила свою печать на характер Алексея Сергеевича: это был человек крутого нрава, деспотичный и скуповатый, гордый и самоуверенный. В 1817 году он женился на Елене Андреевне Закревской, девушке из небогатой дворянской семьи. Её отец, Андрей Семенович, был украинцем православного вероисповедания.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91" y="260648"/>
            <a:ext cx="392601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91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96952"/>
            <a:ext cx="8258204" cy="3861048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По выходе в отставку Алексей Сергеевич с супругой и детьми жили в усадьбе Закревских, а осенью 1826 года вся семья Некрасовых переехала в родовое имение в селе </a:t>
            </a:r>
            <a:r>
              <a:rPr lang="ru-RU" sz="2000" dirty="0" err="1"/>
              <a:t>Грешнево</a:t>
            </a:r>
            <a:r>
              <a:rPr lang="ru-RU" sz="2000" dirty="0"/>
              <a:t>, в усадьбу с множественными пристройками, садом и прудом. До выхода в отставку Алексей Сергеевич был бригадным адъютантом в воинском подразделении 18-й пехотной дивизии. Здесь в 1821-1826 гг. размещалась центральная управа декабристов, возглавляемая Пестелем. Хотя отец Некрасова не был посвящен в тайны декабристского заговора, когда начались аресты, он счел разумным покинуть место своей службы и уехал в родовую усадьбу.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0648"/>
            <a:ext cx="5544616" cy="3024335"/>
          </a:xfrm>
        </p:spPr>
      </p:pic>
    </p:spTree>
    <p:extLst>
      <p:ext uri="{BB962C8B-B14F-4D97-AF65-F5344CB8AC3E}">
        <p14:creationId xmlns:p14="http://schemas.microsoft.com/office/powerpoint/2010/main" val="3336141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789040"/>
            <a:ext cx="8363272" cy="2808312"/>
          </a:xfrm>
        </p:spPr>
        <p:txBody>
          <a:bodyPr>
            <a:normAutofit/>
          </a:bodyPr>
          <a:lstStyle/>
          <a:p>
            <a:r>
              <a:rPr lang="ru-RU" sz="2000" dirty="0"/>
              <a:t>***</a:t>
            </a:r>
            <a:br>
              <a:rPr lang="ru-RU" sz="2000" dirty="0"/>
            </a:br>
            <a:r>
              <a:rPr lang="ru-RU" sz="2000" dirty="0"/>
              <a:t>У нас же дорога большая была:</a:t>
            </a:r>
            <a:br>
              <a:rPr lang="ru-RU" sz="2000" dirty="0"/>
            </a:br>
            <a:r>
              <a:rPr lang="ru-RU" sz="2000" dirty="0"/>
              <a:t>Рабочего звания люди сновали</a:t>
            </a:r>
            <a:br>
              <a:rPr lang="ru-RU" sz="2000" dirty="0"/>
            </a:br>
            <a:r>
              <a:rPr lang="ru-RU" sz="2000" dirty="0"/>
              <a:t>По ней без числа.</a:t>
            </a:r>
            <a:br>
              <a:rPr lang="ru-RU" sz="2000" dirty="0"/>
            </a:br>
            <a:r>
              <a:rPr lang="ru-RU" sz="2000" dirty="0"/>
              <a:t>                      Копатель канав вологжанин,</a:t>
            </a:r>
            <a:br>
              <a:rPr lang="ru-RU" sz="2000" dirty="0"/>
            </a:br>
            <a:r>
              <a:rPr lang="ru-RU" sz="2000" dirty="0"/>
              <a:t>                             Лудильщик, портной, шерстобит,</a:t>
            </a:r>
            <a:br>
              <a:rPr lang="ru-RU" sz="2000" dirty="0"/>
            </a:br>
            <a:r>
              <a:rPr lang="ru-RU" sz="2000" dirty="0"/>
              <a:t>                    А то в монастырь горожанин</a:t>
            </a:r>
            <a:br>
              <a:rPr lang="ru-RU" sz="2000" dirty="0"/>
            </a:br>
            <a:r>
              <a:rPr lang="ru-RU" sz="2000" dirty="0"/>
              <a:t>                     Под праздник молиться катит.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139952" y="512676"/>
            <a:ext cx="4618856" cy="3600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/>
              <a:t>К этому времени Николаю Некрасову шел пятый год, а в феврале 1827 года по </a:t>
            </a:r>
            <a:r>
              <a:rPr lang="ru-RU" sz="2000" dirty="0" err="1"/>
              <a:t>Ярославско</a:t>
            </a:r>
            <a:r>
              <a:rPr lang="ru-RU" sz="2000" dirty="0"/>
              <a:t>-Костромскому тракту, рядом с усадебным домом Некрасовых в </a:t>
            </a:r>
            <a:r>
              <a:rPr lang="ru-RU" sz="2000" dirty="0" err="1"/>
              <a:t>Грешневе</a:t>
            </a:r>
            <a:r>
              <a:rPr lang="ru-RU" sz="2000" dirty="0"/>
              <a:t>, провезли в Сибирь декабристов. В набросках в своей автобиографии Некрасов отмечал: «Село </a:t>
            </a:r>
            <a:r>
              <a:rPr lang="ru-RU" sz="2000" dirty="0" err="1"/>
              <a:t>Грешнево</a:t>
            </a:r>
            <a:r>
              <a:rPr lang="ru-RU" sz="2000" dirty="0"/>
              <a:t> стоит на низовой </a:t>
            </a:r>
            <a:r>
              <a:rPr lang="ru-RU" sz="2000" dirty="0" err="1"/>
              <a:t>Ярославско</a:t>
            </a:r>
            <a:r>
              <a:rPr lang="ru-RU" sz="2000" dirty="0"/>
              <a:t>-Костромской дороге, называемой Сибиркой, она же и </a:t>
            </a:r>
            <a:r>
              <a:rPr lang="ru-RU" sz="2000" dirty="0" err="1"/>
              <a:t>Владимирка</a:t>
            </a:r>
            <a:r>
              <a:rPr lang="ru-RU" sz="2000" dirty="0"/>
              <a:t>; и всё, что по ней шло и ехало, было ведомо, начиная с почтовых троек и кончая арестантами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0" y="692696"/>
            <a:ext cx="345638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07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1052736"/>
            <a:ext cx="5050904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 В 16-летнем возрасте Николай Алексеевич покинул отчий дом и отправился в  Петербург  в надежде поступить на военную службу. В 19 веке мальчик из дворянского рода считал за честь быть военным. Но Некрасову это не удается. Тогда он пробует поступить в университет - и вновь неудача. Он добивается лишь того, чтобы ему позволили быть вольным слушателем на факультете филологии при Университете. Здесь он знакомится с молодыми людьми, которые пробуют себя в поэзии, прозе. Некрасов, получив знания в Университете, пытается сам что-то писать. Все, что выходит из-под его пера, ложится в стол или в мусорную корзину. Он понимает, что все написанное им еще далеко от настоящего творчества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3024336" cy="3744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6" y="5013176"/>
            <a:ext cx="2864488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81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928670"/>
            <a:ext cx="3604960" cy="410445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14810" y="142852"/>
            <a:ext cx="492919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Жизнь в Петербурге оказалась для него жестким испытанием: негде было жить, не хватало средств, иногда голодал. Он редко обращался за помощью к отцу, т.к. отношения с ним не сложились из-за деспотичного отношения Алексея Сергеевича. Однажды молодой Некрасов в пору дружеских отношений с Достоевским читал ему стихотворение, глубоко запавшее в душу писателя:</a:t>
            </a:r>
          </a:p>
          <a:p>
            <a:r>
              <a:rPr lang="ru-RU" dirty="0"/>
              <a:t>                         Отец мой приговаривал:</a:t>
            </a:r>
          </a:p>
          <a:p>
            <a:pPr algn="ctr"/>
            <a:r>
              <a:rPr lang="ru-RU" dirty="0"/>
              <a:t>«Ты скот- не человек!»</a:t>
            </a:r>
          </a:p>
          <a:p>
            <a:pPr algn="ctr"/>
            <a:r>
              <a:rPr lang="ru-RU" dirty="0"/>
              <a:t>     И так меня прожаривал, </a:t>
            </a:r>
          </a:p>
          <a:p>
            <a:pPr algn="ctr"/>
            <a:r>
              <a:rPr lang="ru-RU" dirty="0"/>
              <a:t>Что не забыть во век!</a:t>
            </a:r>
          </a:p>
          <a:p>
            <a:r>
              <a:rPr lang="ru-RU" dirty="0"/>
              <a:t>Чтобы как-то существовать, он был вынужден браться за любую работу, будь то составление афиш в стихах, написание сказок по заказу книготорговцев.</a:t>
            </a:r>
          </a:p>
          <a:p>
            <a:r>
              <a:rPr lang="ru-RU" dirty="0"/>
              <a:t> Долгое время писатель прожил под одной крышей со своим товарищем Панаевым. Совместно с Панаевым Некрасов купил журнал «Современник», где позже публиковались произведения Тургенева, Достоевского, Толстого  и других знаменитых литераторов. </a:t>
            </a:r>
          </a:p>
        </p:txBody>
      </p:sp>
    </p:spTree>
    <p:extLst>
      <p:ext uri="{BB962C8B-B14F-4D97-AF65-F5344CB8AC3E}">
        <p14:creationId xmlns:p14="http://schemas.microsoft.com/office/powerpoint/2010/main" val="2722559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71480"/>
            <a:ext cx="5328592" cy="59538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Впечатления детства служили ему толчком к написанию стихов и поэм, как никто другой он чувствовал всей душой, всем сердцем русского человека, простого русского человека. Крестьянская жизнь была ему близка, он понимал и знал чаяния народа, их мысли, радости, печали. Целый цикл стихотворений Некрасов посвятил тяжелой жизни крепостного крестьянина. Такие стихи, как «Родина», «В дороге», «Железная дорога», «У парадного крыльца», наполнены болью о судьбе подневольного простого человека.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396919"/>
            <a:ext cx="259228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486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1268</Words>
  <Application>Microsoft Office PowerPoint</Application>
  <PresentationFormat>Экран (4:3)</PresentationFormat>
  <Paragraphs>47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</vt:lpstr>
      <vt:lpstr>Gabriola</vt:lpstr>
      <vt:lpstr>Тема Office</vt:lpstr>
      <vt:lpstr>Презентация PowerPoint</vt:lpstr>
      <vt:lpstr>Презентация PowerPoint</vt:lpstr>
      <vt:lpstr>В этом году в России отмечается 200-летие со дня рождения великого, русского писателя, поэта Н.А. Некрасова. Родился 28 ноября 1821 г. в Винницком уезде Подольской губернии. Здесь в 36-м егерском полку служил его отец  - капитан Алексей Сергеевич Некрасов, человек трудной, драматической судьбы.  </vt:lpstr>
      <vt:lpstr> </vt:lpstr>
      <vt:lpstr>По выходе в отставку Алексей Сергеевич с супругой и детьми жили в усадьбе Закревских, а осенью 1826 года вся семья Некрасовых переехала в родовое имение в селе Грешнево, в усадьбу с множественными пристройками, садом и прудом. До выхода в отставку Алексей Сергеевич был бригадным адъютантом в воинском подразделении 18-й пехотной дивизии. Здесь в 1821-1826 гг. размещалась центральная управа декабристов, возглавляемая Пестелем. Хотя отец Некрасова не был посвящен в тайны декабристского заговора, когда начались аресты, он счел разумным покинуть место своей службы и уехал в родовую усадьбу.</vt:lpstr>
      <vt:lpstr>*** У нас же дорога большая была: Рабочего звания люди сновали По ней без числа.                       Копатель канав вологжанин,                              Лудильщик, портной, шерстобит,                     А то в монастырь горожанин                      Под праздник молиться катит.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Библиотека</cp:lastModifiedBy>
  <cp:revision>57</cp:revision>
  <dcterms:created xsi:type="dcterms:W3CDTF">2012-12-11T13:21:37Z</dcterms:created>
  <dcterms:modified xsi:type="dcterms:W3CDTF">2021-12-15T06:21:28Z</dcterms:modified>
</cp:coreProperties>
</file>