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sldIdLst>
    <p:sldId id="317" r:id="rId2"/>
    <p:sldId id="256" r:id="rId3"/>
    <p:sldId id="276" r:id="rId4"/>
    <p:sldId id="307" r:id="rId5"/>
    <p:sldId id="309" r:id="rId6"/>
    <p:sldId id="286" r:id="rId7"/>
    <p:sldId id="267" r:id="rId8"/>
    <p:sldId id="287" r:id="rId9"/>
    <p:sldId id="312" r:id="rId10"/>
    <p:sldId id="316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4139" autoAdjust="0"/>
  </p:normalViewPr>
  <p:slideViewPr>
    <p:cSldViewPr>
      <p:cViewPr varScale="1">
        <p:scale>
          <a:sx n="85" d="100"/>
          <a:sy n="85" d="100"/>
        </p:scale>
        <p:origin x="112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-107950" y="0"/>
            <a:ext cx="9251950" cy="6858000"/>
            <a:chOff x="-108520" y="0"/>
            <a:chExt cx="9252520" cy="6858000"/>
          </a:xfrm>
        </p:grpSpPr>
        <p:pic>
          <p:nvPicPr>
            <p:cNvPr id="5" name="Рисунок 4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988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6" name="Рисунок 8" descr="0_5b42e_2bbfad5_XL.png"/>
            <p:cNvPicPr>
              <a:picLocks noChangeAspect="1"/>
            </p:cNvPicPr>
            <p:nvPr/>
          </p:nvPicPr>
          <p:blipFill>
            <a:blip r:embed="rId3"/>
            <a:srcRect l="84999" r="2402"/>
            <a:stretch>
              <a:fillRect/>
            </a:stretch>
          </p:blipFill>
          <p:spPr bwMode="auto">
            <a:xfrm>
              <a:off x="467544" y="0"/>
              <a:ext cx="432048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6" descr="01.jpg"/>
            <p:cNvPicPr>
              <a:picLocks noChangeAspect="1"/>
            </p:cNvPicPr>
            <p:nvPr/>
          </p:nvPicPr>
          <p:blipFill>
            <a:blip r:embed="rId4" cstate="print">
              <a:lum bright="-12000"/>
            </a:blip>
            <a:srcRect b="3801"/>
            <a:stretch>
              <a:fillRect/>
            </a:stretch>
          </p:blipFill>
          <p:spPr>
            <a:xfrm>
              <a:off x="971600" y="188640"/>
              <a:ext cx="7992888" cy="6480720"/>
            </a:xfrm>
            <a:prstGeom prst="roundRect">
              <a:avLst>
                <a:gd name="adj" fmla="val 2944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8" name="Рисунок 7" descr="Орден Победы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8520" y="3860800"/>
              <a:ext cx="1619350" cy="1619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Рисунок 8" descr="Слава 1.jpg"/>
            <p:cNvPicPr>
              <a:picLocks noChangeAspect="1"/>
            </p:cNvPicPr>
            <p:nvPr/>
          </p:nvPicPr>
          <p:blipFill>
            <a:blip r:embed="rId6"/>
            <a:srcRect l="10483" t="7181" r="11935"/>
            <a:stretch>
              <a:fillRect/>
            </a:stretch>
          </p:blipFill>
          <p:spPr>
            <a:xfrm>
              <a:off x="251865" y="0"/>
              <a:ext cx="935095" cy="20240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Рисунок 9" descr="0_70b92_aa0ea38a_S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63" y="0"/>
              <a:ext cx="866828" cy="1354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Рисунок 13" descr="0d133ace4f053415cf339bfd32f38f61.jp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592" y="5445224"/>
              <a:ext cx="7920880" cy="1188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14" descr="0_81b58_5e7e0a01_XL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843808" y="5517232"/>
              <a:ext cx="4224755" cy="607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1D61E-DB68-446D-9576-56A0C1F8D4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0" y="0"/>
            <a:ext cx="9144000" cy="7029450"/>
            <a:chOff x="0" y="0"/>
            <a:chExt cx="9144000" cy="7029400"/>
          </a:xfrm>
        </p:grpSpPr>
        <p:pic>
          <p:nvPicPr>
            <p:cNvPr id="5" name="Рисунок 4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6" name="Рисунок 5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7" name="Рисунок 9" descr="0_7dc2c_e9a01653_S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536" y="332656"/>
              <a:ext cx="1057248" cy="72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CA920-6FC2-4511-B85F-A5C67B5F80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0" y="0"/>
            <a:ext cx="9144000" cy="7029450"/>
            <a:chOff x="0" y="0"/>
            <a:chExt cx="9144000" cy="7029400"/>
          </a:xfrm>
        </p:grpSpPr>
        <p:pic>
          <p:nvPicPr>
            <p:cNvPr id="5" name="Рисунок 4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6" name="Рисунок 5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7" name="Рисунок 9" descr="0_7dc2c_e9a01653_S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536" y="332656"/>
              <a:ext cx="1057248" cy="72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5C308-DD89-4DF8-9E0E-7F609EB06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0" y="0"/>
            <a:ext cx="9144000" cy="7029450"/>
            <a:chOff x="0" y="0"/>
            <a:chExt cx="9144000" cy="7029400"/>
          </a:xfrm>
        </p:grpSpPr>
        <p:pic>
          <p:nvPicPr>
            <p:cNvPr id="5" name="Рисунок 4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6" name="Рисунок 5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7" name="Рисунок 9" descr="0_7dc2c_e9a01653_S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536" y="332656"/>
              <a:ext cx="1057248" cy="72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6B39F-C19C-4601-B322-9EBC79C43B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0" y="0"/>
            <a:ext cx="9144000" cy="7029450"/>
            <a:chOff x="0" y="0"/>
            <a:chExt cx="9144000" cy="7029400"/>
          </a:xfrm>
        </p:grpSpPr>
        <p:pic>
          <p:nvPicPr>
            <p:cNvPr id="5" name="Рисунок 4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6" name="Рисунок 5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7" name="Рисунок 9" descr="0_7dc2c_e9a01653_S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536" y="332656"/>
              <a:ext cx="1057248" cy="72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E2C9D-1F19-4B95-B872-BB099EF2C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6"/>
          <p:cNvGrpSpPr>
            <a:grpSpLocks/>
          </p:cNvGrpSpPr>
          <p:nvPr/>
        </p:nvGrpSpPr>
        <p:grpSpPr bwMode="auto">
          <a:xfrm>
            <a:off x="0" y="0"/>
            <a:ext cx="9144000" cy="7029450"/>
            <a:chOff x="0" y="0"/>
            <a:chExt cx="9144000" cy="7029400"/>
          </a:xfrm>
        </p:grpSpPr>
        <p:pic>
          <p:nvPicPr>
            <p:cNvPr id="6" name="Рисунок 5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7" name="Рисунок 6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8" name="Рисунок 9" descr="0_7dc2c_e9a01653_S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536" y="332656"/>
              <a:ext cx="1057248" cy="72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6F143-F527-47D8-9079-15CD0A268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0" y="0"/>
            <a:ext cx="9144000" cy="7029450"/>
            <a:chOff x="0" y="0"/>
            <a:chExt cx="9144000" cy="7029400"/>
          </a:xfrm>
        </p:grpSpPr>
        <p:pic>
          <p:nvPicPr>
            <p:cNvPr id="8" name="Рисунок 7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9" name="Рисунок 8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10" name="Рисунок 9" descr="0_7dc2c_e9a01653_S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536" y="332656"/>
              <a:ext cx="1057248" cy="72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1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66B54-B591-4A6F-94E5-8FC74F05EF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6"/>
          <p:cNvGrpSpPr>
            <a:grpSpLocks/>
          </p:cNvGrpSpPr>
          <p:nvPr/>
        </p:nvGrpSpPr>
        <p:grpSpPr bwMode="auto">
          <a:xfrm>
            <a:off x="0" y="0"/>
            <a:ext cx="9144000" cy="7029450"/>
            <a:chOff x="0" y="0"/>
            <a:chExt cx="9144000" cy="7029400"/>
          </a:xfrm>
        </p:grpSpPr>
        <p:pic>
          <p:nvPicPr>
            <p:cNvPr id="4" name="Рисунок 3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5" name="Рисунок 4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6" name="Рисунок 9" descr="0_7dc2c_e9a01653_S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536" y="332656"/>
              <a:ext cx="1057248" cy="72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9082F-3D0C-44D0-8855-7AF08591C8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0" y="0"/>
            <a:ext cx="9144000" cy="7029450"/>
            <a:chOff x="0" y="0"/>
            <a:chExt cx="9144000" cy="7029400"/>
          </a:xfrm>
        </p:grpSpPr>
        <p:pic>
          <p:nvPicPr>
            <p:cNvPr id="3" name="Рисунок 2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4" name="Рисунок 3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5" name="Рисунок 9" descr="0_7dc2c_e9a01653_S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536" y="332656"/>
              <a:ext cx="1057248" cy="72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F0E6B-3BD3-4CF8-8C69-AD373A74D9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0" y="0"/>
            <a:ext cx="9144000" cy="7029450"/>
            <a:chOff x="0" y="0"/>
            <a:chExt cx="9144000" cy="7029400"/>
          </a:xfrm>
        </p:grpSpPr>
        <p:pic>
          <p:nvPicPr>
            <p:cNvPr id="6" name="Рисунок 5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7" name="Рисунок 6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8" name="Рисунок 9" descr="0_7dc2c_e9a01653_S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536" y="332656"/>
              <a:ext cx="1057248" cy="72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9EE28-DF52-44F0-8F09-208016C7D6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6"/>
          <p:cNvGrpSpPr>
            <a:grpSpLocks/>
          </p:cNvGrpSpPr>
          <p:nvPr/>
        </p:nvGrpSpPr>
        <p:grpSpPr bwMode="auto">
          <a:xfrm>
            <a:off x="0" y="0"/>
            <a:ext cx="9144000" cy="7029450"/>
            <a:chOff x="0" y="0"/>
            <a:chExt cx="9144000" cy="7029400"/>
          </a:xfrm>
        </p:grpSpPr>
        <p:pic>
          <p:nvPicPr>
            <p:cNvPr id="6" name="Рисунок 5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7" name="Рисунок 6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8" name="Рисунок 9" descr="0_7dc2c_e9a01653_S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536" y="332656"/>
              <a:ext cx="1057248" cy="72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76E92-8C3C-46E5-AFA8-5425C4C167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F648F9-C331-41B3-9CED-3333DAAFAD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transition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EE289F-637D-49C5-BDFF-ED586B8A7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9952" y="2060849"/>
            <a:ext cx="432048" cy="1152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098F71-AE06-4428-95B9-4DABBF2C2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7944" y="260648"/>
            <a:ext cx="4968552" cy="5378152"/>
          </a:xfrm>
        </p:spPr>
        <p:txBody>
          <a:bodyPr/>
          <a:lstStyle/>
          <a:p>
            <a:r>
              <a:rPr lang="ru-RU" sz="4400" b="1" dirty="0">
                <a:solidFill>
                  <a:srgbClr val="FF0000"/>
                </a:solidFill>
              </a:rPr>
              <a:t>Землякам победителям – слава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ко дню освобождения станицы Гривенской 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от немецко-фашистских захватчиков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Гривенская сельская библиотека 2022 год</a:t>
            </a:r>
          </a:p>
          <a:p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EA871A-BD0F-4454-92C9-B158E6550A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0" r="6601" b="3240"/>
          <a:stretch/>
        </p:blipFill>
        <p:spPr>
          <a:xfrm>
            <a:off x="-324544" y="33572"/>
            <a:ext cx="3168352" cy="663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90880"/>
      </p:ext>
    </p:extLst>
  </p:cSld>
  <p:clrMapOvr>
    <a:masterClrMapping/>
  </p:clrMapOvr>
  <p:transition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1538" y="857232"/>
            <a:ext cx="7772400" cy="1470025"/>
          </a:xfrm>
        </p:spPr>
        <p:txBody>
          <a:bodyPr/>
          <a:lstStyle/>
          <a:p>
            <a:pPr eaLnBrk="1" hangingPunct="1"/>
            <a:r>
              <a:rPr lang="ru-RU" sz="6000" b="1">
                <a:solidFill>
                  <a:srgbClr val="C00000"/>
                </a:solidFill>
              </a:rPr>
              <a:t>«Февральским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28662" y="2143116"/>
            <a:ext cx="8001056" cy="184141"/>
          </a:xfrm>
        </p:spPr>
        <p:txBody>
          <a:bodyPr/>
          <a:lstStyle/>
          <a:p>
            <a:pPr eaLnBrk="1" hangingPunct="1"/>
            <a:r>
              <a:rPr lang="ru-RU" sz="6000" b="1" dirty="0">
                <a:solidFill>
                  <a:srgbClr val="C00000"/>
                </a:solidFill>
                <a:latin typeface="+mj-lt"/>
              </a:rPr>
              <a:t>пасмурным рассветом»</a:t>
            </a:r>
          </a:p>
          <a:p>
            <a:pPr eaLnBrk="1" hangingPunct="1"/>
            <a:endParaRPr lang="ru-RU" sz="2400" b="1" dirty="0">
              <a:solidFill>
                <a:srgbClr val="C00000"/>
              </a:solidFill>
              <a:latin typeface="+mj-lt"/>
            </a:endParaRPr>
          </a:p>
          <a:p>
            <a:pPr eaLnBrk="1" hangingPunct="1"/>
            <a:endParaRPr lang="ru-RU" sz="5400" b="1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404664"/>
            <a:ext cx="7211144" cy="1452700"/>
          </a:xfrm>
        </p:spPr>
        <p:txBody>
          <a:bodyPr/>
          <a:lstStyle/>
          <a:p>
            <a:pPr eaLnBrk="1" hangingPunct="1"/>
            <a:r>
              <a:rPr lang="ru-RU" dirty="0">
                <a:solidFill>
                  <a:srgbClr val="C00000"/>
                </a:solidFill>
              </a:rPr>
              <a:t>      </a:t>
            </a:r>
            <a:r>
              <a:rPr lang="ru-RU" b="1" dirty="0">
                <a:solidFill>
                  <a:srgbClr val="C00000"/>
                </a:solidFill>
              </a:rPr>
              <a:t>18-19 февраля 1943 года</a:t>
            </a:r>
            <a:br>
              <a:rPr lang="ru-RU" dirty="0">
                <a:solidFill>
                  <a:srgbClr val="C00000"/>
                </a:solidFill>
              </a:rPr>
            </a:br>
            <a:endParaRPr lang="ru-RU" sz="3200" b="1" i="1" dirty="0"/>
          </a:p>
        </p:txBody>
      </p:sp>
      <p:pic>
        <p:nvPicPr>
          <p:cNvPr id="14339" name="Рисунок 5" descr="http://www.e-belovo.ru/65let/i/65l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718136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http://ic.pics.livejournal.com/kkaterina13/22916415/165809/165809_9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4286256"/>
            <a:ext cx="5761226" cy="321471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400" dirty="0"/>
              <a:t>Среди многих дней одна есть дата,</a:t>
            </a:r>
          </a:p>
          <a:p>
            <a:pPr marL="0" indent="0" algn="ctr">
              <a:buNone/>
            </a:pPr>
            <a:r>
              <a:rPr lang="ru-RU" sz="2400" dirty="0"/>
              <a:t>Которая так сердцу дорога.</a:t>
            </a:r>
          </a:p>
          <a:p>
            <a:pPr marL="0" indent="0" algn="ctr">
              <a:buNone/>
            </a:pPr>
            <a:r>
              <a:rPr lang="ru-RU" sz="2400" dirty="0"/>
              <a:t>В февральский день советские солдаты</a:t>
            </a:r>
          </a:p>
          <a:p>
            <a:pPr marL="0" indent="0" algn="ctr">
              <a:buNone/>
            </a:pPr>
            <a:r>
              <a:rPr lang="ru-RU" sz="2400" dirty="0"/>
              <a:t>Станицу нашу освободили  от врага.</a:t>
            </a:r>
          </a:p>
          <a:p>
            <a:pPr marL="0" indent="0" algn="ctr">
              <a:buNone/>
            </a:pPr>
            <a:r>
              <a:rPr lang="ru-RU" sz="2400" dirty="0"/>
              <a:t>Поклон отцам, поклон вам, деды,</a:t>
            </a:r>
          </a:p>
          <a:p>
            <a:pPr marL="0" indent="0" algn="ctr">
              <a:buNone/>
            </a:pPr>
            <a:r>
              <a:rPr lang="ru-RU" sz="2400" dirty="0"/>
              <a:t>За то, что мирно мы живем,</a:t>
            </a:r>
          </a:p>
          <a:p>
            <a:pPr marL="0" indent="0" algn="ctr">
              <a:buNone/>
            </a:pPr>
            <a:r>
              <a:rPr lang="ru-RU" sz="2400" dirty="0"/>
              <a:t>За то, что вы для нас победу</a:t>
            </a:r>
          </a:p>
          <a:p>
            <a:pPr marL="0" indent="0" algn="ctr">
              <a:buNone/>
            </a:pPr>
            <a:r>
              <a:rPr lang="ru-RU" sz="2400" dirty="0"/>
              <a:t>Добыли кровью и огнем.</a:t>
            </a:r>
          </a:p>
          <a:p>
            <a:endParaRPr lang="ru-RU" dirty="0"/>
          </a:p>
        </p:txBody>
      </p:sp>
    </p:spTree>
  </p:cSld>
  <p:clrMapOvr>
    <a:masterClrMapping/>
  </p:clrMapOvr>
  <p:transition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600" dirty="0"/>
              <a:t>    </a:t>
            </a:r>
            <a:endParaRPr lang="ru-RU" sz="6600" b="1" dirty="0">
              <a:solidFill>
                <a:srgbClr val="C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57158" y="1357298"/>
            <a:ext cx="857256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b="1" dirty="0">
                <a:latin typeface="+mj-lt"/>
              </a:rPr>
              <a:t>   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3600" b="1" dirty="0"/>
              <a:t>79 лет</a:t>
            </a:r>
            <a:r>
              <a:rPr lang="ru-RU" sz="3600" dirty="0"/>
              <a:t> прошло с того дня, когда станица Гривенская была освобождена от оккупации немецко-фашистских захватчиков.</a:t>
            </a:r>
          </a:p>
          <a:p>
            <a:pPr marL="0" indent="0" algn="ctr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ru-RU" b="1" dirty="0">
                <a:latin typeface="+mj-lt"/>
              </a:rPr>
              <a:t>   </a:t>
            </a:r>
            <a:endParaRPr lang="ru-RU" sz="3300" b="1" dirty="0">
              <a:latin typeface="+mj-lt"/>
            </a:endParaRPr>
          </a:p>
        </p:txBody>
      </p:sp>
      <p:pic>
        <p:nvPicPr>
          <p:cNvPr id="18436" name="Рисунок 5" descr="http://www.e-belovo.ru/65let/i/65l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57356" cy="1157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img-fotki.yandex.ru/get/9315/64520380.38/0_b2466_fc6270fb_ori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14289"/>
            <a:ext cx="8715436" cy="6542389"/>
          </a:xfrm>
          <a:prstGeom prst="rect">
            <a:avLst/>
          </a:prstGeom>
          <a:noFill/>
        </p:spPr>
      </p:pic>
      <p:pic>
        <p:nvPicPr>
          <p:cNvPr id="2" name="Orlenok,_orlenok,_vzleti_vishe_soln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38132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232" y="274638"/>
            <a:ext cx="6786610" cy="1143000"/>
          </a:xfrm>
        </p:spPr>
        <p:txBody>
          <a:bodyPr/>
          <a:lstStyle/>
          <a:p>
            <a:pPr eaLnBrk="1" hangingPunct="1"/>
            <a:endParaRPr lang="ru-RU" b="1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750"/>
            <a:ext cx="8229600" cy="5000625"/>
          </a:xfrm>
        </p:spPr>
        <p:txBody>
          <a:bodyPr/>
          <a:lstStyle/>
          <a:p>
            <a:pPr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</a:endParaRPr>
          </a:p>
          <a:p>
            <a:pPr algn="ctr">
              <a:buNone/>
            </a:pPr>
            <a:r>
              <a:rPr lang="ru-RU" dirty="0"/>
              <a:t>1942 год стал страшным годом для наших станичников. Это они встретились лицом к лицу с врагом. Это они делали всё, чтобы приблизить день Великой Победы.</a:t>
            </a:r>
            <a:endParaRPr lang="ru-RU" b="1" dirty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</a:endParaRPr>
          </a:p>
          <a:p>
            <a:pPr algn="ctr">
              <a:buFont typeface="Arial" charset="0"/>
              <a:buNone/>
            </a:pPr>
            <a:endParaRPr lang="ru-RU" sz="2400" b="1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37160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9"/>
            <a:ext cx="662473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1928794" y="214328"/>
            <a:ext cx="4286280" cy="60310"/>
          </a:xfrm>
        </p:spPr>
        <p:txBody>
          <a:bodyPr/>
          <a:lstStyle/>
          <a:p>
            <a:pPr eaLnBrk="1" hangingPunct="1"/>
            <a:endParaRPr lang="ru-RU" b="1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0" y="1285860"/>
            <a:ext cx="8929658" cy="5357812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ru-RU" sz="2400" b="1" dirty="0">
                <a:solidFill>
                  <a:srgbClr val="7030A0"/>
                </a:solidFill>
                <a:latin typeface="+mj-lt"/>
                <a:cs typeface="Arial" charset="0"/>
              </a:rPr>
              <a:t>                                                                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ru-RU" sz="2400" b="1" dirty="0">
                <a:solidFill>
                  <a:srgbClr val="7030A0"/>
                </a:solidFill>
                <a:latin typeface="+mj-lt"/>
                <a:cs typeface="Arial" charset="0"/>
              </a:rPr>
              <a:t>                                              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ru-RU" sz="2400" b="1" dirty="0">
                <a:solidFill>
                  <a:srgbClr val="7030A0"/>
                </a:solidFill>
                <a:latin typeface="+mj-lt"/>
                <a:cs typeface="Arial" charset="0"/>
              </a:rPr>
              <a:t>                                            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ru-RU" sz="2400" b="1" dirty="0">
                <a:solidFill>
                  <a:srgbClr val="7030A0"/>
                </a:solidFill>
                <a:latin typeface="+mj-lt"/>
                <a:cs typeface="Arial" charset="0"/>
              </a:rPr>
              <a:t>                                              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ru-RU" sz="2400" b="1" dirty="0">
                <a:solidFill>
                  <a:srgbClr val="7030A0"/>
                </a:solidFill>
                <a:latin typeface="+mj-lt"/>
                <a:cs typeface="Arial" charset="0"/>
              </a:rPr>
              <a:t>                                                                                </a:t>
            </a:r>
            <a:endParaRPr lang="ru-RU" sz="2400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1468" y="1368672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Станица Гривенская была освобождена от врага в ночь с 18 на 19 февраля 1943 года. Освобождала станицу 317-я Краснознамённая дивизия и 77-я Краснознамённая дивизия имени Серго Орджоникидзе. Эта дивизия входила в станицу с </a:t>
            </a:r>
            <a:r>
              <a:rPr lang="ru-RU" dirty="0" err="1"/>
              <a:t>северо</a:t>
            </a:r>
            <a:r>
              <a:rPr lang="ru-RU" dirty="0"/>
              <a:t> – западной стороны и освобождала эту часть двигаясь со стороны </a:t>
            </a:r>
            <a:r>
              <a:rPr lang="ru-RU" dirty="0" err="1"/>
              <a:t>Приморско</a:t>
            </a:r>
            <a:r>
              <a:rPr lang="ru-RU" dirty="0"/>
              <a:t> – </a:t>
            </a:r>
            <a:r>
              <a:rPr lang="ru-RU" dirty="0" err="1"/>
              <a:t>Ахтарска</a:t>
            </a:r>
            <a:r>
              <a:rPr lang="ru-RU" dirty="0"/>
              <a:t> через хутор </a:t>
            </a:r>
            <a:r>
              <a:rPr lang="ru-RU" dirty="0" err="1"/>
              <a:t>Кирпили</a:t>
            </a:r>
            <a:r>
              <a:rPr lang="ru-RU" dirty="0"/>
              <a:t>. </a:t>
            </a:r>
          </a:p>
          <a:p>
            <a:r>
              <a:rPr lang="ru-RU" dirty="0"/>
              <a:t>	Командиром дивизии был полковник </a:t>
            </a:r>
            <a:r>
              <a:rPr lang="ru-RU" dirty="0" err="1"/>
              <a:t>Кашкин</a:t>
            </a:r>
            <a:r>
              <a:rPr lang="ru-RU" dirty="0"/>
              <a:t>. Он погиб в 1943 году при освобождении хутора </a:t>
            </a:r>
            <a:r>
              <a:rPr lang="ru-RU" dirty="0" err="1"/>
              <a:t>Васильченков</a:t>
            </a:r>
            <a:r>
              <a:rPr lang="ru-RU" dirty="0"/>
              <a:t> и похоронен в братской могиле в ст. Гривенской.</a:t>
            </a:r>
          </a:p>
          <a:p>
            <a:r>
              <a:rPr lang="ru-RU" dirty="0"/>
              <a:t>	Всего со ст. Гривенской ушли на фронт 914 человек из них погибло 628 человек, вернулось – 286.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30741" r="35000" b="32222"/>
          <a:stretch/>
        </p:blipFill>
        <p:spPr bwMode="auto">
          <a:xfrm>
            <a:off x="391468" y="260648"/>
            <a:ext cx="1372096" cy="111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85918" y="214290"/>
            <a:ext cx="7115175" cy="1143000"/>
          </a:xfrm>
        </p:spPr>
        <p:txBody>
          <a:bodyPr/>
          <a:lstStyle/>
          <a:p>
            <a:pPr eaLnBrk="1" hangingPunct="1"/>
            <a:endParaRPr lang="ru-RU" b="1" dirty="0"/>
          </a:p>
        </p:txBody>
      </p:sp>
      <p:sp>
        <p:nvSpPr>
          <p:cNvPr id="36867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285875"/>
            <a:ext cx="8229600" cy="5286375"/>
          </a:xfrm>
        </p:spPr>
        <p:txBody>
          <a:bodyPr/>
          <a:lstStyle/>
          <a:p>
            <a:pPr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</a:endParaRPr>
          </a:p>
          <a:p>
            <a:r>
              <a:rPr lang="ru-RU" sz="2400" dirty="0"/>
              <a:t>В станице Гривенской захоронено 288 человек, в х. Лебеди – 352 человека.</a:t>
            </a:r>
          </a:p>
          <a:p>
            <a:r>
              <a:rPr lang="ru-RU" sz="2400" dirty="0"/>
              <a:t>За каждым именем, каждой фамилией в списке погибших, нанесённом на мемориальную стену,  – человеческая жизнь, за которой были радости и огорчения, любовь и разлука, сомнения и неудачи, трудности и победы. И мы сегодня отдаем дань памяти нашим погибшим односельчанам, тем, кто отстоял нашу свободу, дал жизнь и будущее нам и нашей Родине – России.</a:t>
            </a:r>
          </a:p>
          <a:p>
            <a:pPr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</a:endParaRPr>
          </a:p>
          <a:p>
            <a:pPr algn="ctr"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</a:endParaRPr>
          </a:p>
          <a:p>
            <a:pPr algn="ctr"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</a:endParaRPr>
          </a:p>
          <a:p>
            <a:pPr algn="ctr"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</a:endParaRPr>
          </a:p>
          <a:p>
            <a:pPr algn="ctr">
              <a:buFont typeface="Arial" charset="0"/>
              <a:buNone/>
            </a:pPr>
            <a:endParaRPr lang="ru-RU" sz="2400" b="1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37160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516" y="116632"/>
            <a:ext cx="3152775" cy="299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6632"/>
            <a:ext cx="3730104" cy="299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оцарт - Реквием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5778" name="Picture 2" descr="http://bestgif.su/_ph/37/2/999149013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536" y="157322"/>
            <a:ext cx="8161807" cy="6513097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Бежев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и презентации">
      <a:majorFont>
        <a:latin typeface="Georgia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1320</TotalTime>
  <Words>316</Words>
  <Application>Microsoft Office PowerPoint</Application>
  <PresentationFormat>Экран (4:3)</PresentationFormat>
  <Paragraphs>52</Paragraphs>
  <Slides>10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Georgia</vt:lpstr>
      <vt:lpstr>Times New Roman</vt:lpstr>
      <vt:lpstr>Wingdings</vt:lpstr>
      <vt:lpstr>Бежевый</vt:lpstr>
      <vt:lpstr>Презентация PowerPoint</vt:lpstr>
      <vt:lpstr>«Февральским</vt:lpstr>
      <vt:lpstr>      18-19 февраля 1943 года 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юного героя - антифашиста</dc:title>
  <dc:creator>Leskova</dc:creator>
  <cp:lastModifiedBy>Библиотека</cp:lastModifiedBy>
  <cp:revision>184</cp:revision>
  <dcterms:created xsi:type="dcterms:W3CDTF">2011-02-07T12:17:48Z</dcterms:created>
  <dcterms:modified xsi:type="dcterms:W3CDTF">2022-02-16T08:23:04Z</dcterms:modified>
</cp:coreProperties>
</file>