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83" r:id="rId14"/>
    <p:sldId id="284" r:id="rId15"/>
    <p:sldId id="268" r:id="rId16"/>
    <p:sldId id="269" r:id="rId17"/>
    <p:sldId id="270" r:id="rId18"/>
    <p:sldId id="285" r:id="rId19"/>
    <p:sldId id="286" r:id="rId20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AB02A5-4FE5-49D9-9E24-09F23B90C450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132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275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185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04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52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519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745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768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956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049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743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051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435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939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776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199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419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556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7/21/2022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782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191" y="6170"/>
            <a:ext cx="792961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r>
              <a:rPr lang="en-US" sz="1600" dirty="0"/>
              <a:t> </a:t>
            </a:r>
            <a:endParaRPr lang="ru-RU" sz="1600" dirty="0"/>
          </a:p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r>
              <a:rPr lang="ru-RU" sz="7200" dirty="0">
                <a:solidFill>
                  <a:srgbClr val="FF0000"/>
                </a:solidFill>
              </a:rPr>
              <a:t>Стиль жизни – здоровье!</a:t>
            </a: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/>
          </a:p>
          <a:p>
            <a:pPr algn="ctr"/>
            <a:r>
              <a:rPr lang="en-US" sz="1600" dirty="0"/>
              <a:t> </a:t>
            </a:r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Гривенская сельская библиотека 2022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74680"/>
            <a:ext cx="8228880" cy="13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ЗАКАЛИВАНИЕ ВОЗДУХОМ</a:t>
            </a:r>
            <a:endParaRPr lang="ru-RU" sz="4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57200" y="1428840"/>
            <a:ext cx="3614040" cy="469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ru-RU" sz="3200" b="0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    Воздух — наиболее универсальное средство закаливания, именно с воздушных ванн рекомендуется начать систематическое закаливание организма. Закаливающее действие воздуха на организм способствует повышению тонуса нервной и эндокринной систем. Под влиянием воздушных ванн улучшаются процессы пищеварения, совершенствуется деятельность сердечно - сосудистой и дыхательной систем</a:t>
            </a:r>
            <a:r>
              <a:rPr lang="ru-RU" sz="2000" dirty="0"/>
              <a:t> 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s://avatars.mds.yandex.net/get-zen_doc/1908497/pub_5da0c8bd97b5d400ad6ff82b_5da199b0d5bbc35fa42ef76a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306" y="1484784"/>
            <a:ext cx="4132694" cy="33843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13" dur="8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14" dur="8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4000" b="0" strike="noStrike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4000" b="0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Физическая активность</a:t>
            </a:r>
          </a:p>
          <a:p>
            <a:pPr algn="ctr">
              <a:lnSpc>
                <a:spcPct val="100000"/>
              </a:lnSpc>
            </a:pPr>
            <a:endParaRPr lang="ru-RU" sz="4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071960" y="1285920"/>
            <a:ext cx="4614120" cy="485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A5B592"/>
              </a:buClr>
              <a:buSzPct val="70000"/>
              <a:buFont typeface="Wingdings" charset="2"/>
              <a:buChar char="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10" name="Picture 2" descr="https://admin.cgon.ru/storage/upload/medialibrary/147241f7bb1b68f1ca80328e23065bb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2967335" cy="29673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41277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ФИЗИЧЕСКАЯ АКТИВНОСТЬ –  ВАЖНЕЙШАЯ СОСТАВЛЯЮЩАЯ ЗДОРОВЬЯ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65313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    Регулярная физическая активность способствует  не только укреплению и сохранению здоровья, но  и достоверно снижает риск развития важнейших социально- значимых заболеваний: диабета II типа, рака, гипертонии. Физическая активность оказывает в долгосрочной перспективе положительное влияние на здоровье, и улучшает качество  жизни.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str">
                                      <p:cBhvr additive="repl">
                                        <p:cTn id="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18">
                                            <p:txEl>
                                              <p:pRg st="0" end="2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18">
                                            <p:txEl>
                                              <p:pRg st="0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18">
                                            <p:txEl>
                                              <p:pRg st="0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57120" y="3929040"/>
            <a:ext cx="4114080" cy="276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466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ПРЕИМУЩЕСТВА РЕГУЛЯРНОЙ ФИЗИЧЕСКОЙ АКТИВНОСТИ:</a:t>
            </a:r>
          </a:p>
        </p:txBody>
      </p:sp>
      <p:pic>
        <p:nvPicPr>
          <p:cNvPr id="16386" name="Picture 2" descr="https://admin.cgon.ru/storage/upload/medialibrary/a715e9532e3af17b8a1aac19ade5e3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514975" cy="30956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93305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Снижение и нормализация веса  </a:t>
            </a:r>
          </a:p>
          <a:p>
            <a:r>
              <a:rPr lang="ru-RU" dirty="0"/>
              <a:t>Укрепление костной ткани, снижение риска развития </a:t>
            </a:r>
            <a:r>
              <a:rPr lang="ru-RU" dirty="0" err="1"/>
              <a:t>остеопороза</a:t>
            </a:r>
            <a:r>
              <a:rPr lang="ru-RU" dirty="0"/>
              <a:t> и переломов. </a:t>
            </a:r>
          </a:p>
          <a:p>
            <a:r>
              <a:rPr lang="ru-RU" dirty="0"/>
              <a:t>Улучшение координации и снижение  риска падений </a:t>
            </a:r>
          </a:p>
          <a:p>
            <a:r>
              <a:rPr lang="ru-RU" dirty="0"/>
              <a:t>Сокращение сроков выздоровления и реабилитации при госпитализациях </a:t>
            </a:r>
          </a:p>
          <a:p>
            <a:r>
              <a:rPr lang="ru-RU" dirty="0"/>
              <a:t>Улучшение самочувствия и настроения</a:t>
            </a:r>
          </a:p>
          <a:p>
            <a:r>
              <a:rPr lang="ru-RU" dirty="0"/>
              <a:t>Нормализация сна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22">
                                            <p:txEl>
                                              <p:pRg st="0" end="15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22">
                                            <p:txEl>
                                              <p:pRg st="0" end="15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57120" y="3929040"/>
            <a:ext cx="4114080" cy="276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000" dirty="0">
                <a:solidFill>
                  <a:srgbClr val="FF0000"/>
                </a:solidFill>
              </a:rPr>
              <a:t>СПОРТ – ОДНА ИЗ СОСТАВЛЯЮЩИХ ЗОЖ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- это жизнь! Это легкость движенья.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вызывает у всех уваженье.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продвигает всех вверх и вперед.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Бодрость, здоровье он всем придает.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Все, кто активен и кто не ленится,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со спортом легко подружиться</a:t>
            </a:r>
          </a:p>
          <a:p>
            <a:pPr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9330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</p:txBody>
      </p:sp>
      <p:pic>
        <p:nvPicPr>
          <p:cNvPr id="7" name="Рисунок 6" descr="olympic-ring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700808"/>
            <a:ext cx="2005016" cy="219454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05064"/>
            <a:ext cx="3888432" cy="26264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57120" y="3929040"/>
            <a:ext cx="4114080" cy="276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000" dirty="0">
                <a:solidFill>
                  <a:srgbClr val="FF0000"/>
                </a:solidFill>
              </a:rPr>
              <a:t>ГИПОДИНАМИЯ – ЧТО ЭТО ТАКОЕ?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           Гиподинамия (от греческого </a:t>
            </a:r>
            <a:r>
              <a:rPr lang="ru-RU" sz="2000" dirty="0" err="1">
                <a:solidFill>
                  <a:srgbClr val="002060"/>
                </a:solidFill>
              </a:rPr>
              <a:t>hypo</a:t>
            </a:r>
            <a:r>
              <a:rPr lang="ru-RU" sz="2000" dirty="0">
                <a:solidFill>
                  <a:srgbClr val="002060"/>
                </a:solidFill>
              </a:rPr>
              <a:t> - внизу 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                           </a:t>
            </a:r>
            <a:r>
              <a:rPr lang="ru-RU" sz="2000" dirty="0" err="1">
                <a:solidFill>
                  <a:srgbClr val="002060"/>
                </a:solidFill>
              </a:rPr>
              <a:t>dynamis</a:t>
            </a:r>
            <a:r>
              <a:rPr lang="ru-RU" sz="2000" dirty="0">
                <a:solidFill>
                  <a:srgbClr val="002060"/>
                </a:solidFill>
              </a:rPr>
              <a:t> - сила) - ослабление мышечной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                  деятельности, вызванное сидячим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                                   образом жизни и ограничением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                                   двигательной активности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9330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</p:txBody>
      </p:sp>
      <p:pic>
        <p:nvPicPr>
          <p:cNvPr id="10" name="Picture 2" descr="C:\Users\Пользователь\Desktop\img_user_file_5473155d5532f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76772"/>
            <a:ext cx="3168352" cy="25828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3" descr="C:\Users\Пользователь\Desktop\multi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4"/>
            <a:ext cx="4516760" cy="30082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4000" b="0" strike="noStrike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4000" b="0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В  здоровом теле – здоровый дух.</a:t>
            </a:r>
            <a:endParaRPr lang="ru-RU" sz="4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57200" y="3929040"/>
            <a:ext cx="8228880" cy="235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  <a:buClr>
                <a:srgbClr val="A5B592"/>
              </a:buClr>
              <a:buSzPct val="70000"/>
            </a:pPr>
            <a:endParaRPr lang="ru-RU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  <a:buClr>
                <a:srgbClr val="A5B592"/>
              </a:buClr>
              <a:buSzPct val="70000"/>
            </a:pPr>
            <a:endParaRPr lang="ru-RU" sz="2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У природы есть закон – счастлив будет только тот, </a:t>
            </a:r>
          </a:p>
          <a:p>
            <a:pPr marL="343080" indent="-342360" algn="ctr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кто здоровье сбережет.       </a:t>
            </a:r>
          </a:p>
          <a:p>
            <a:pPr marL="343080" indent="-342360" algn="ctr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Прочь гони-ка все хворобы!                 </a:t>
            </a:r>
          </a:p>
          <a:p>
            <a:pPr marL="343080" indent="-342360" algn="ctr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Поучись-ка быть  здоровым!</a:t>
            </a:r>
          </a:p>
          <a:p>
            <a:pPr marL="343080" indent="-34236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4"/>
          <p:cNvPicPr/>
          <p:nvPr/>
        </p:nvPicPr>
        <p:blipFill>
          <a:blip r:embed="rId2" cstate="print"/>
          <a:stretch/>
        </p:blipFill>
        <p:spPr>
          <a:xfrm>
            <a:off x="1403648" y="2060848"/>
            <a:ext cx="2628360" cy="2277360"/>
          </a:xfrm>
          <a:prstGeom prst="rect">
            <a:avLst/>
          </a:prstGeom>
          <a:ln w="9360">
            <a:noFill/>
          </a:ln>
        </p:spPr>
      </p:pic>
      <p:pic>
        <p:nvPicPr>
          <p:cNvPr id="130" name="Picture 6"/>
          <p:cNvPicPr/>
          <p:nvPr/>
        </p:nvPicPr>
        <p:blipFill>
          <a:blip r:embed="rId3" cstate="print"/>
          <a:stretch/>
        </p:blipFill>
        <p:spPr>
          <a:xfrm>
            <a:off x="5220072" y="2276872"/>
            <a:ext cx="2714040" cy="1959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7" dur="500" fill="hold"/>
                                        <p:tgtEl>
                                          <p:spTgt spid="128">
                                            <p:txEl>
                                              <p:pRg st="0" end="15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8" dur="500" fill="hold"/>
                                        <p:tgtEl>
                                          <p:spTgt spid="128">
                                            <p:txEl>
                                              <p:pRg st="0" end="15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Отказ от вредных привычек.</a:t>
            </a:r>
            <a:endParaRPr lang="ru-RU" sz="4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187624" y="4653136"/>
            <a:ext cx="7488832" cy="1472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A5B592"/>
              </a:buClr>
              <a:buSzPct val="7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складываться стихийно</a:t>
            </a:r>
          </a:p>
          <a:p>
            <a:pPr marL="343080" indent="-342360">
              <a:lnSpc>
                <a:spcPct val="100000"/>
              </a:lnSpc>
              <a:buClr>
                <a:srgbClr val="A5B592"/>
              </a:buClr>
              <a:buSzPct val="7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быть побочным продуктом направленного воспитания </a:t>
            </a:r>
          </a:p>
          <a:p>
            <a:pPr marL="343080" indent="-342360">
              <a:lnSpc>
                <a:spcPct val="100000"/>
              </a:lnSpc>
              <a:buClr>
                <a:srgbClr val="A5B592"/>
              </a:buClr>
              <a:buSzPct val="7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перерастать в устойчивые черты характера</a:t>
            </a:r>
          </a:p>
          <a:p>
            <a:pPr marL="343080" indent="-342360">
              <a:lnSpc>
                <a:spcPct val="100000"/>
              </a:lnSpc>
              <a:buClr>
                <a:srgbClr val="A5B592"/>
              </a:buClr>
              <a:buSzPct val="7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Приобретать черты автоматизма</a:t>
            </a:r>
          </a:p>
          <a:p>
            <a:pPr marL="343080" indent="-342360">
              <a:lnSpc>
                <a:spcPct val="100000"/>
              </a:lnSpc>
              <a:buClr>
                <a:srgbClr val="A5B592"/>
              </a:buClr>
              <a:buSzPct val="7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быть социально обусловленными</a:t>
            </a:r>
          </a:p>
        </p:txBody>
      </p:sp>
      <p:sp>
        <p:nvSpPr>
          <p:cNvPr id="133" name="CustomShape 3"/>
          <p:cNvSpPr/>
          <p:nvPr/>
        </p:nvSpPr>
        <p:spPr>
          <a:xfrm>
            <a:off x="500040" y="1285920"/>
            <a:ext cx="7960392" cy="30791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    Вредные  привычки</a:t>
            </a:r>
            <a:r>
              <a:rPr lang="ru-RU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- это  сложившиеся  способы деструктивного (</a:t>
            </a:r>
            <a:r>
              <a:rPr lang="ru-RU" sz="20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саморазрушающего</a:t>
            </a:r>
            <a:r>
              <a:rPr lang="ru-RU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) поведения, осуществление     которого    в    определённых ситуациях   приобретает   характер   потребности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714240" y="3071880"/>
            <a:ext cx="478548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4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  </a:t>
            </a:r>
            <a:r>
              <a:rPr lang="ru-RU" sz="24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Вредные привычки могут:</a:t>
            </a:r>
            <a:endParaRPr lang="ru-RU" sz="24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36910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    Вредных привычек существует куда больше, чем нам кажется.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Зато они прекрасно поддаются сортировке по степени ущерба, наносимого собственному организму, и по степени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неприемлемости для  организмов окружающих  – ведь именно это и есть  самое «убойное» в любых вредных привычках</a:t>
            </a:r>
            <a:r>
              <a:rPr lang="ru-RU" b="1" i="1" dirty="0">
                <a:solidFill>
                  <a:srgbClr val="66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13" dur="80"/>
                                        <p:tgtEl>
                                          <p:spTgt spid="133">
                                            <p:txEl>
                                              <p:pRg st="0" end="18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14" dur="80"/>
                                        <p:tgtEl>
                                          <p:spTgt spid="133">
                                            <p:txEl>
                                              <p:pRg st="0" end="189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">
                                            <p:txEl>
                                              <p:pRg st="0" end="189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0" dur="500" fill="hold"/>
                                        <p:tgtEl>
                                          <p:spTgt spid="134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1" dur="500" fill="hold"/>
                                        <p:tgtEl>
                                          <p:spTgt spid="134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6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7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2" dur="500" fill="hold"/>
                                        <p:tgtEl>
                                          <p:spTgt spid="132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3" dur="500" fill="hold"/>
                                        <p:tgtEl>
                                          <p:spTgt spid="132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428760"/>
            <a:ext cx="82288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600" b="1" strike="noStrike" cap="all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57120" y="1285920"/>
            <a:ext cx="8071560" cy="24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ru-RU" sz="30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</a:t>
            </a:r>
          </a:p>
          <a:p>
            <a:pPr marL="343080" indent="-342360">
              <a:lnSpc>
                <a:spcPct val="100000"/>
              </a:lnSpc>
            </a:pPr>
            <a:endParaRPr lang="ru-RU" sz="3000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38" name="Picture 2" descr="https://ars-news.ru/upload/iblock/613/613777bafe03728036066441b324d2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" dur="500" fill="hold"/>
                                        <p:tgtEl>
                                          <p:spTgt spid="136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5" dur="500" fill="hold"/>
                                        <p:tgtEl>
                                          <p:spTgt spid="136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428760"/>
            <a:ext cx="82288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600" b="1" strike="noStrike" cap="all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57120" y="1285920"/>
            <a:ext cx="8071560" cy="24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ru-RU" sz="30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</a:t>
            </a:r>
          </a:p>
          <a:p>
            <a:pPr marL="343080" indent="-342360">
              <a:lnSpc>
                <a:spcPct val="100000"/>
              </a:lnSpc>
            </a:pPr>
            <a:endParaRPr lang="ru-RU" sz="3000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>
              <a:lnSpc>
                <a:spcPct val="90000"/>
              </a:lnSpc>
            </a:pPr>
            <a:r>
              <a:rPr lang="ru-RU" sz="4000" dirty="0">
                <a:solidFill>
                  <a:srgbClr val="FF0000"/>
                </a:solidFill>
                <a:cs typeface="Times New Roman" pitchFamily="18" charset="0"/>
              </a:rPr>
              <a:t>ПАМЯТКА ЗДОРОВОГО ЧЕЛОВЕКА</a:t>
            </a:r>
          </a:p>
          <a:p>
            <a:pPr lvl="4">
              <a:lnSpc>
                <a:spcPct val="90000"/>
              </a:lnSpc>
            </a:pPr>
            <a:r>
              <a:rPr lang="ru-RU" sz="2000" u="sng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ru-RU" sz="2000" dirty="0">
                <a:solidFill>
                  <a:srgbClr val="002060"/>
                </a:solidFill>
              </a:rPr>
              <a:t>ежедневно делать зарядку;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</a:rPr>
              <a:t> – вовремя питаться;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</a:rPr>
              <a:t> – планировать свой день;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</a:rPr>
              <a:t> – вовремя ложиться спать;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</a:rPr>
              <a:t> – следить за личной гигиеной;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</a:rPr>
              <a:t> – быть чистым и опрятным;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</a:rPr>
              <a:t> – хорошо говорить и думать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</a:rPr>
              <a:t> о людях;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</a:rPr>
              <a:t> – радоваться своим успехам 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</a:rPr>
              <a:t>и успехам других людей</a:t>
            </a:r>
          </a:p>
          <a:p>
            <a:pPr lvl="4">
              <a:lnSpc>
                <a:spcPct val="90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lagutin.com.ru/wp-content/uploads/2017/10/%D1%80%D0%B5%D0%B6%D0%B8%D0%BC-%D0%B4%D0%BD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104456" cy="307834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59832" y="5517232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rgbClr val="0070C0"/>
                </a:solidFill>
              </a:rPr>
              <a:t>Доброе здоровье</a:t>
            </a:r>
            <a:r>
              <a:rPr lang="ru-RU" sz="2000" dirty="0">
                <a:solidFill>
                  <a:srgbClr val="002060"/>
                </a:solidFill>
              </a:rPr>
              <a:t>, разумно сохраняемое и укрепляемое самим человеком, обеспечивает ему долгую и активную жизнь.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" dur="500" fill="hold"/>
                                        <p:tgtEl>
                                          <p:spTgt spid="13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5" dur="500" fill="hold"/>
                                        <p:tgtEl>
                                          <p:spTgt spid="13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428760"/>
            <a:ext cx="82288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600" b="1" strike="noStrike" cap="all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57120" y="1285920"/>
            <a:ext cx="8071560" cy="24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</a:pPr>
            <a:r>
              <a:rPr lang="ru-RU" sz="30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</a:t>
            </a:r>
          </a:p>
          <a:p>
            <a:pPr marL="343080" indent="-342360">
              <a:lnSpc>
                <a:spcPct val="100000"/>
              </a:lnSpc>
            </a:pPr>
            <a:endParaRPr lang="ru-RU" sz="3000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360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68560" y="-99392"/>
            <a:ext cx="7776864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90000"/>
              </a:lnSpc>
            </a:pPr>
            <a:endParaRPr lang="ru-RU" sz="4800" b="1" dirty="0">
              <a:solidFill>
                <a:srgbClr val="FF0000"/>
              </a:solidFill>
              <a:cs typeface="Times New Roman" pitchFamily="18" charset="0"/>
            </a:endParaRPr>
          </a:p>
          <a:p>
            <a:pPr lvl="4" algn="ctr">
              <a:lnSpc>
                <a:spcPct val="90000"/>
              </a:lnSpc>
            </a:pPr>
            <a:r>
              <a:rPr lang="ru-RU" sz="4800" b="1">
                <a:solidFill>
                  <a:srgbClr val="FF0000"/>
                </a:solidFill>
                <a:cs typeface="Times New Roman" pitchFamily="18" charset="0"/>
              </a:rPr>
              <a:t>БУДЬТЕ ЗДОРОВЫ  !</a:t>
            </a:r>
            <a:endParaRPr lang="ru-RU" sz="4800" b="1" dirty="0">
              <a:solidFill>
                <a:srgbClr val="FF0000"/>
              </a:solidFill>
              <a:cs typeface="Times New Roman" pitchFamily="18" charset="0"/>
            </a:endParaRPr>
          </a:p>
          <a:p>
            <a:pPr lvl="4" algn="ctr">
              <a:lnSpc>
                <a:spcPct val="90000"/>
              </a:lnSpc>
            </a:pPr>
            <a:endParaRPr lang="ru-RU" sz="4800" b="1" dirty="0">
              <a:solidFill>
                <a:srgbClr val="002060"/>
              </a:solidFill>
            </a:endParaRPr>
          </a:p>
          <a:p>
            <a:pPr lvl="4">
              <a:lnSpc>
                <a:spcPct val="90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s://cloud.prezentacii.org/19/08/158665/images/screen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313" y="2668608"/>
            <a:ext cx="5405173" cy="40538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" dur="500" fill="hold"/>
                                        <p:tgtEl>
                                          <p:spTgt spid="13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5" dur="500" fill="hold"/>
                                        <p:tgtEl>
                                          <p:spTgt spid="13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71320" y="357120"/>
            <a:ext cx="7757280" cy="5880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00" algn="ctr">
              <a:lnSpc>
                <a:spcPct val="100000"/>
              </a:lnSpc>
            </a:pPr>
            <a:r>
              <a:rPr lang="ru-RU" sz="4000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Здоровье человека </a:t>
            </a:r>
            <a:r>
              <a:rPr lang="ru-RU" sz="2400" b="0" strike="noStrike" cap="all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</a:rPr>
              <a:t>– </a:t>
            </a:r>
          </a:p>
          <a:p>
            <a:pPr marL="36000" algn="ctr">
              <a:lnSpc>
                <a:spcPct val="100000"/>
              </a:lnSpc>
            </a:pPr>
            <a:r>
              <a:rPr lang="ru-RU" sz="2000" b="0" strike="noStrike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это состояние полной физической, душевной и социальной гармонии, прекрасного самочувствия, радости и счастья, вследствие отсутствия болезней.</a:t>
            </a:r>
          </a:p>
          <a:p>
            <a:pPr marL="36000" algn="ctr">
              <a:lnSpc>
                <a:spcPct val="100000"/>
              </a:lnSpc>
            </a:pPr>
            <a:endParaRPr lang="ru-RU" sz="2400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</a:endParaRPr>
          </a:p>
          <a:p>
            <a:pPr marL="36000" algn="ctr">
              <a:lnSpc>
                <a:spcPct val="100000"/>
              </a:lnSpc>
            </a:pPr>
            <a:endParaRPr lang="ru-RU" sz="2400" b="0" strike="noStrike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</a:endParaRPr>
          </a:p>
          <a:p>
            <a:pPr marL="36000" algn="ctr">
              <a:lnSpc>
                <a:spcPct val="100000"/>
              </a:lnSpc>
            </a:pPr>
            <a:endParaRPr lang="ru-RU" sz="2400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</a:endParaRPr>
          </a:p>
          <a:p>
            <a:pPr marL="36000" algn="ctr">
              <a:lnSpc>
                <a:spcPct val="100000"/>
              </a:lnSpc>
            </a:pPr>
            <a:endParaRPr lang="ru-RU" sz="2400" b="0" strike="noStrike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</a:endParaRPr>
          </a:p>
          <a:p>
            <a:pPr marL="36000" algn="ctr">
              <a:lnSpc>
                <a:spcPct val="100000"/>
              </a:lnSpc>
            </a:pPr>
            <a:endParaRPr lang="ru-RU" sz="2400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</a:endParaRPr>
          </a:p>
          <a:p>
            <a:pPr marL="36000" algn="ctr">
              <a:lnSpc>
                <a:spcPct val="100000"/>
              </a:lnSpc>
            </a:pPr>
            <a:endParaRPr lang="ru-RU" sz="2400" b="0" strike="noStrike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</a:endParaRPr>
          </a:p>
          <a:p>
            <a:pPr marL="36000" algn="ctr">
              <a:lnSpc>
                <a:spcPct val="100000"/>
              </a:lnSpc>
            </a:pPr>
            <a:endParaRPr lang="ru-RU" sz="2400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</a:endParaRPr>
          </a:p>
          <a:p>
            <a:pPr marL="36000" algn="ctr">
              <a:lnSpc>
                <a:spcPct val="100000"/>
              </a:lnSpc>
            </a:pPr>
            <a:endParaRPr lang="ru-RU" sz="2400" b="0" strike="noStrike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</a:endParaRPr>
          </a:p>
          <a:p>
            <a:pPr marL="36000" algn="ctr">
              <a:lnSpc>
                <a:spcPct val="100000"/>
              </a:lnSpc>
            </a:pPr>
            <a:endParaRPr lang="ru-RU" sz="2400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</a:endParaRPr>
          </a:p>
          <a:p>
            <a:pPr marL="36000" algn="ctr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928800" y="5286240"/>
            <a:ext cx="6400080" cy="76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A5B592"/>
              </a:buClr>
              <a:buSzPct val="70000"/>
              <a:buFont typeface="Wingdings" charset="2"/>
              <a:buChar char=""/>
            </a:pPr>
            <a:r>
              <a:rPr lang="ru-RU" sz="2000" b="0" i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890" name="Picture 2" descr="https://timeforwoman.ru/upload/medialibrary/115/group_outdoo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6344558" cy="39385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7" dur="80"/>
                                        <p:tgtEl>
                                          <p:spTgt spid="8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8" dur="80"/>
                                        <p:tgtEl>
                                          <p:spTgt spid="8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"/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14" dur="1000"/>
                                        <p:tgtEl>
                                          <p:spTgt spid="83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15" dur="1000"/>
                                        <p:tgtEl>
                                          <p:spTgt spid="83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83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71320" y="500040"/>
            <a:ext cx="778608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ОТ ЧЕГО ЗАВИСИТ ЗДОРОВЬЕ ЧЕЛОВЕКА?</a:t>
            </a:r>
          </a:p>
          <a:p>
            <a:pPr algn="just">
              <a:lnSpc>
                <a:spcPct val="100000"/>
              </a:lnSpc>
            </a:pPr>
            <a:r>
              <a:rPr lang="ru-RU" sz="2000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</a:t>
            </a:r>
          </a:p>
          <a:p>
            <a:pPr algn="just">
              <a:lnSpc>
                <a:spcPct val="100000"/>
              </a:lnSpc>
            </a:pPr>
            <a:r>
              <a:rPr lang="ru-RU" sz="2000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Ученые считают, что если принять условно уровень здоровья за 100%, то на 20% он зависит от наследственных факторов, 20% - от действия окружающей среды, 10% - от деятельности системы здравоохранения, а остальные 50% - зависят от самого человека, от того образа жизни, который он ведет</a:t>
            </a:r>
          </a:p>
          <a:p>
            <a:pPr>
              <a:lnSpc>
                <a:spcPct val="100000"/>
              </a:lnSpc>
            </a:pPr>
            <a:r>
              <a:rPr lang="ru-RU" sz="4000" b="1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2000" b="1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ru-RU" sz="40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714240" y="1643040"/>
            <a:ext cx="6857280" cy="47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360000" indent="-216000">
              <a:lnSpc>
                <a:spcPct val="100000"/>
              </a:lnSpc>
              <a:buClr>
                <a:srgbClr val="A5B592"/>
              </a:buClr>
              <a:buSzPct val="70000"/>
              <a:buFont typeface="Wingdings" charset="2"/>
              <a:buChar char=""/>
            </a:pPr>
            <a:r>
              <a:rPr lang="ru-RU" sz="2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868" name="Picture 4" descr="https://ds03.infourok.ru/uploads/ex/12b5/00034704-a63037db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3467877" cy="26009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88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8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15" dur="1000"/>
                                        <p:tgtEl>
                                          <p:spTgt spid="88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714240"/>
            <a:ext cx="8228880" cy="541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ЧТО ЖЕ ТАКОЕ ЗОЖ?</a:t>
            </a:r>
          </a:p>
          <a:p>
            <a:pPr algn="ctr"/>
            <a:endParaRPr lang="ru-RU" sz="20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/>
            <a:r>
              <a:rPr lang="ru-RU" sz="20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 ЗДОРОВЫЙ ОБРАЗ ЖИЗНИ- ОБРАЗ ЖИЗНИ ЧЕЛОВЕКА, НАПРАВЛЕННЫЙ НА ПРОФИЛАКТИКУ БОЛЕЗНЕЙ И УКРЕПЛЕНИЕ ЗДОРОВЬЯ ЧЕЛОВЕКА</a:t>
            </a:r>
          </a:p>
          <a:p>
            <a:pPr algn="just"/>
            <a:endParaRPr lang="ru-RU" sz="2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algn="just"/>
            <a:r>
              <a:rPr lang="ru-RU" sz="2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В ЗОЖ ВХОДИТ: </a:t>
            </a:r>
          </a:p>
          <a:p>
            <a:pPr algn="just">
              <a:lnSpc>
                <a:spcPct val="150000"/>
              </a:lnSpc>
            </a:pPr>
            <a:r>
              <a:rPr lang="ru-RU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   1. ПРАВИЛЬНОЕ ПИТАНИЕ</a:t>
            </a:r>
          </a:p>
          <a:p>
            <a:pPr algn="just">
              <a:lnSpc>
                <a:spcPct val="150000"/>
              </a:lnSpc>
            </a:pPr>
            <a:r>
              <a:rPr lang="ru-RU" sz="20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   2. ДВИГАТЕЛЬНЫЙ РЕЖИМ</a:t>
            </a:r>
          </a:p>
          <a:p>
            <a:pPr algn="just">
              <a:lnSpc>
                <a:spcPct val="150000"/>
              </a:lnSpc>
            </a:pPr>
            <a:r>
              <a:rPr lang="ru-RU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   3. ГИГИЕНА</a:t>
            </a:r>
          </a:p>
          <a:p>
            <a:pPr algn="just">
              <a:lnSpc>
                <a:spcPct val="150000"/>
              </a:lnSpc>
            </a:pPr>
            <a:r>
              <a:rPr lang="ru-RU" sz="20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   4. ОТКАЗ ОТ ВРЕДНЫХ ПРИВЫЧЕК</a:t>
            </a:r>
          </a:p>
          <a:p>
            <a:pPr algn="just">
              <a:lnSpc>
                <a:spcPct val="150000"/>
              </a:lnSpc>
            </a:pPr>
            <a:endParaRPr lang="ru-RU" sz="2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ru-RU" sz="20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ru-RU" sz="4000" b="1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Comic Sans MS"/>
            </a:endParaRPr>
          </a:p>
          <a:p>
            <a:r>
              <a:rPr lang="ru-RU" sz="3200" b="1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842" name="Picture 2" descr="https://dop.pskovedu.ru/file/download/dop/19D7441480C8D3D49A0ED970C6D1AA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4139952" cy="324373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7" dur="80"/>
                                        <p:tgtEl>
                                          <p:spTgt spid="89">
                                            <p:txEl>
                                              <p:pRg st="0" end="6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8" dur="80"/>
                                        <p:tgtEl>
                                          <p:spTgt spid="89">
                                            <p:txEl>
                                              <p:pRg st="0" end="6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">
                                            <p:txEl>
                                              <p:pRg st="0" end="60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14" dur="8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15" dur="8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21" dur="8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22" dur="8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28" dur="8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29" dur="8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35" dur="8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36" dur="8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42" dur="8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43" dur="8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49" dur="80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50" dur="80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04920" y="2204864"/>
            <a:ext cx="8686080" cy="64807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4000" strike="noStrike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4000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Правильное питание – </a:t>
            </a:r>
          </a:p>
          <a:p>
            <a:pPr algn="ctr">
              <a:lnSpc>
                <a:spcPct val="100000"/>
              </a:lnSpc>
            </a:pPr>
            <a:r>
              <a:rPr lang="ru-RU" sz="4000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КЛЮЧ К ЗДОРОВЬЮ</a:t>
            </a:r>
          </a:p>
          <a:p>
            <a:pPr algn="ctr">
              <a:lnSpc>
                <a:spcPct val="100000"/>
              </a:lnSpc>
            </a:pPr>
            <a:endParaRPr lang="ru-RU" sz="2000" strike="noStrike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2000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Значение питания:</a:t>
            </a:r>
          </a:p>
          <a:p>
            <a:pPr algn="ctr">
              <a:lnSpc>
                <a:spcPct val="100000"/>
              </a:lnSpc>
            </a:pPr>
            <a:endParaRPr lang="ru-RU" sz="2000" cap="all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ru-RU" sz="2000" strike="noStrike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1. </a:t>
            </a:r>
            <a:r>
              <a:rPr lang="ru-RU" sz="2000" strike="noStrike" cap="all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обЕСПЕЧЕНИЕ</a:t>
            </a:r>
            <a:r>
              <a:rPr lang="ru-RU" sz="2000" strike="noStrike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ОРГАНИЗМА ПИЩЕВЫМИ ВЕЩЕСТВАМИ И ЭНЕРГИЕЙ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000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2. ПОДДЕРЖАНИЯ ЗДОРОВЬЯ И ХОРОШЕЙ ФИЗИЧЕСКОЙ ФОРМЫ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000" strike="noStrike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3. ДЛИТЕЛЬНОСТЬ ПРОДОЛЖИТЕЛЬНОСТИ ЖИЗНИ</a:t>
            </a:r>
          </a:p>
          <a:p>
            <a:pPr marL="457200" indent="-457200">
              <a:lnSpc>
                <a:spcPct val="150000"/>
              </a:lnSpc>
            </a:pPr>
            <a:r>
              <a:rPr lang="ru-RU" sz="2000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4. ПРОФИЛАКТИКА РАЗВИТИЯ ХРОНИЧЕСКИХ ЗАБОЛЕВАНИЙ</a:t>
            </a:r>
          </a:p>
          <a:p>
            <a:pPr marL="457200" indent="-457200">
              <a:lnSpc>
                <a:spcPct val="150000"/>
              </a:lnSpc>
            </a:pPr>
            <a:r>
              <a:rPr lang="ru-RU" sz="2000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ВНУТРЕННИХ ОРГАНОВ</a:t>
            </a:r>
          </a:p>
          <a:p>
            <a:pPr marL="457200" indent="-457200">
              <a:lnSpc>
                <a:spcPct val="150000"/>
              </a:lnSpc>
            </a:pPr>
            <a:endParaRPr lang="ru-RU" sz="20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500040" y="1500120"/>
            <a:ext cx="3499560" cy="128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A5B592"/>
              </a:buClr>
              <a:buSzPct val="70000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500040" y="2786040"/>
            <a:ext cx="3714120" cy="821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571680" y="4214880"/>
            <a:ext cx="3714120" cy="219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818" name="Picture 2" descr="https://bel.cultreg.ru/uploads/a0327c401629ad7278ea735d1579717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37235"/>
            <a:ext cx="4850550" cy="322076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14" dur="80"/>
                                        <p:tgtEl>
                                          <p:spTgt spid="9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15" dur="80"/>
                                        <p:tgtEl>
                                          <p:spTgt spid="9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21" dur="80"/>
                                        <p:tgtEl>
                                          <p:spTgt spid="93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22" dur="80"/>
                                        <p:tgtEl>
                                          <p:spTgt spid="93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3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28" dur="80"/>
                                        <p:tgtEl>
                                          <p:spTgt spid="95">
                                            <p:txEl>
                                              <p:pRg st="0" end="8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29" dur="80"/>
                                        <p:tgtEl>
                                          <p:spTgt spid="95">
                                            <p:txEl>
                                              <p:pRg st="0" end="8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5">
                                            <p:txEl>
                                              <p:pRg st="0" end="87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28760" y="5000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600" b="0" strike="noStrike" cap="all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</a:t>
            </a:r>
          </a:p>
          <a:p>
            <a:pPr algn="ctr"/>
            <a:endParaRPr lang="ru-RU" sz="3600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Medium"/>
            </a:endParaRPr>
          </a:p>
          <a:p>
            <a:pPr algn="ctr"/>
            <a:endParaRPr lang="ru-RU" sz="3600" b="0" strike="noStrike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Medium"/>
            </a:endParaRPr>
          </a:p>
          <a:p>
            <a:pPr algn="ctr"/>
            <a:endParaRPr lang="ru-RU" sz="3600" cap="all" spc="-1" dirty="0">
              <a:solidFill>
                <a:srgbClr val="444D26"/>
              </a:solidFill>
              <a:uFill>
                <a:solidFill>
                  <a:srgbClr val="FFFFFF"/>
                </a:solidFill>
              </a:uFill>
              <a:latin typeface="Franklin Gothic Medium"/>
            </a:endParaRPr>
          </a:p>
          <a:p>
            <a:pPr algn="ctr"/>
            <a:r>
              <a:rPr lang="ru-RU" sz="4000" b="0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ПИРАМИДА ЗДОРОВОГО ПИТАНИЯ</a:t>
            </a:r>
          </a:p>
          <a:p>
            <a:pPr algn="ctr"/>
            <a:endParaRPr lang="ru-RU" sz="4000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ru-RU" sz="4000" b="0" strike="noStrike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ru-RU" sz="4000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ru-RU" sz="4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30423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3200" b="0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800" name="Picture 8" descr="https://im0-tub-ru.yandex.net/i?id=6e754e73baa28da81397f69eb6a67db5-l&amp;ref=rim&amp;n=13&amp;w=1080&amp;h=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810618" cy="50842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8" dur="800" fill="hold"/>
                                        <p:tgtEl>
                                          <p:spTgt spid="9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98">
                                            <p:txEl>
                                              <p:pRg st="0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Закаливание.</a:t>
            </a:r>
            <a:endParaRPr lang="ru-RU" sz="40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28760" y="1214280"/>
            <a:ext cx="8228880" cy="132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    ЗАКАЛИВАНИЕ – ОДНА ИЗ ФОРМ УКРЕПЛЕНИЕ ЗДОРОВЬЯ ЧЕЛОВЕКА</a:t>
            </a:r>
            <a:r>
              <a:rPr lang="ru-RU" sz="2000" i="1" dirty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ПОПЫТКА ПРИБЛИЗИТЬ ОБРАЗ ЖИЗНИ ЧЕЛОВЕКА К ЕСТЕСТВЕННОМУ И НЕ ДАТЬ УГАСНУТЬ АДАПТАЦИОННЫМ СПОСОБНОСТЯМ ОРГАНИЗМА. (ВРАЧ Е.О. КОМАРОВСКИЙ). </a:t>
            </a:r>
          </a:p>
          <a:p>
            <a:pPr marL="343080" indent="-342360" algn="just">
              <a:lnSpc>
                <a:spcPct val="100000"/>
              </a:lnSpc>
              <a:buClr>
                <a:srgbClr val="A5B592"/>
              </a:buClr>
              <a:buSzPct val="70000"/>
            </a:pPr>
            <a:endParaRPr lang="ru-RU" sz="20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just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СПОСОБЫ ЗАКАЛИВАНИЯ:</a:t>
            </a:r>
            <a:endParaRPr lang="ru-RU" sz="20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</a:t>
            </a:r>
            <a:r>
              <a:rPr lang="ru-RU" sz="20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ЗАКАЛИВАНИЕ ВОДОЙ </a:t>
            </a: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i="1" u="sng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           - ОБТИРАНИЕ </a:t>
            </a: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</a:t>
            </a:r>
            <a:r>
              <a:rPr lang="ru-RU" sz="2000" dirty="0">
                <a:solidFill>
                  <a:srgbClr val="002060"/>
                </a:solidFill>
              </a:rPr>
              <a:t>Смысл данного вида закаливания  </a:t>
            </a: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dirty="0">
                <a:solidFill>
                  <a:srgbClr val="002060"/>
                </a:solidFill>
              </a:rPr>
              <a:t> заключается в обтирании холодным   </a:t>
            </a: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dirty="0">
                <a:solidFill>
                  <a:srgbClr val="002060"/>
                </a:solidFill>
              </a:rPr>
              <a:t> влажным полотенцем. Это наиболее  </a:t>
            </a: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dirty="0">
                <a:solidFill>
                  <a:srgbClr val="002060"/>
                </a:solidFill>
              </a:rPr>
              <a:t>щадящий способ и может рассматриваться </a:t>
            </a: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dirty="0">
                <a:solidFill>
                  <a:srgbClr val="002060"/>
                </a:solidFill>
              </a:rPr>
              <a:t>как предварительный этап перед более</a:t>
            </a: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r>
              <a:rPr lang="ru-RU" sz="2000" dirty="0">
                <a:solidFill>
                  <a:srgbClr val="002060"/>
                </a:solidFill>
              </a:rPr>
              <a:t> серьезными способами.  </a:t>
            </a: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endParaRPr lang="ru-RU" sz="2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endParaRPr lang="ru-RU" sz="2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endParaRPr lang="ru-RU" sz="2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endParaRPr lang="ru-RU" sz="2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marL="457920" indent="-457200" algn="just">
              <a:lnSpc>
                <a:spcPct val="100000"/>
              </a:lnSpc>
              <a:buClr>
                <a:srgbClr val="A5B592"/>
              </a:buClr>
              <a:buSzPct val="70000"/>
            </a:pPr>
            <a:endParaRPr lang="ru-RU" sz="20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971600" y="3356992"/>
            <a:ext cx="3528040" cy="24444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82" name="Picture 2" descr="https://lit-yaz.ru/pars_docs/refs/92/91558/91558_html_2f955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721249" cy="30963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7" dur="80"/>
                                        <p:tgtEl>
                                          <p:spTgt spid="10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8" dur="80"/>
                                        <p:tgtEl>
                                          <p:spTgt spid="10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"/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" dur="500" fill="hold"/>
                                        <p:tgtEl>
                                          <p:spTgt spid="103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5" dur="500" fill="hold"/>
                                        <p:tgtEl>
                                          <p:spTgt spid="103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20" dur="80"/>
                                        <p:tgtEl>
                                          <p:spTgt spid="104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21" dur="80"/>
                                        <p:tgtEl>
                                          <p:spTgt spid="104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4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i="1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       - ОБЛИВАНИЕ</a:t>
            </a:r>
            <a:endParaRPr lang="ru-RU" sz="2000" b="0" i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457200" y="1196752"/>
            <a:ext cx="8228880" cy="18744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000" dirty="0">
                <a:solidFill>
                  <a:srgbClr val="002060"/>
                </a:solidFill>
              </a:rPr>
              <a:t>      Обливание это одни из самых распространенных и простых видов закаливания на начальном уровне, т.к. с него легче всего начинать, и он прост в использовании. Обливание является подготовительным этапом перед купанием в холодной воде.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Смысл этого вида закаливания заключается в обливании всего тела или его части прохладной или холодной водой. Для этого может использоваться либо ковш, либо ведро.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9460" name="AutoShape 4" descr="https://yandex-images.clstorage.net/wpXg54118/705625TDrq/BRybfxf_BGBAViDMwXunu0PHVwTLxHP-4d1PBjZmZwk_4nPlF5I2blYdS6QbuqYGPTmZq3rFNrN5vjkTvhUop0dZkmJa_0BjVw8z2rAjpatd2wAInMAy5L6OXxw1ZyQVfeUtjUPSJiIGSRnIHrqhGRITurUN_BrRVc9CPKVFIPoQF48iTcEtIVNvIsikZbqsPs1BGeTbU6b-01dbK0V0cjDASdMrkQc7KXQr9H_y8EUCKoiDHs8W0FHjbACQVCr_OwfbGVDkC0hiWSHFlWe0ozrHcwvX1VK_wdxoQwlaRlwnznriMJMjJyJHFNFFy8l6AwKdvTnPBOR770k3hkwg1wE9wxJS5xZxZHk06qZcopA50WwY59Nsh-3yS0c0emBNIO9R6CWWLywvUjXQbMHmTyMtnrYcyjbPS_1kC49JBc42OOc3SPE7Vk1tH_acRqiOIvlRO_7zQoD70kxsAEJHcj3uUeoDmzosIU8Qxkzs83w3A5WzHdE21HnxXwSKRRTWPR_QHXLYIGp9TzPsjUeOgizsWy_D02Cy99ZrYzBMREw84EnpMZM3NwhtDP926_ZbCRm4kwflBcRrxmwdn1Yb3yUFwgZr9Shuc3Ma-Z91rqcX9mco_OR8p8LqWV8DQEVLFf1bzj-ZATULay7OYuHwfx0bkpUXwifHaMpZF49hDPwTG_I5a-gqT0J4O-e2cKS4F_duINXTWL_D9EJwNkh2TyrSe9EFmwAjK0oY_UrOy38VG5e8Ntcb-nHgagO9dCvqJh_3FGvKFWZgdQv7m3SOpxnMRBL-9XqB5NZ1Tz5sWlAv0HPZGIQyKxZPEfp-7PZzADqPlQTwJNZx-24jimAf7h8_1RZByRNbbHIKzIJuhoMJy1wm3O5Yu8Lgc0UVVHZnEfJ_7z6uICoSdAXSWuXnfgslkaUs8xbiTPxiPp1BBNUaCNU_TfQRUVpnJualYZe8I_B6EuXFc6fj-2FTHV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yandex-images.clstorage.net/wpXg54118/705625TDrq/BRybfxf_BGBAViDMwXunu0PHVwTLxHP-4d1PBjZmZwk_4nPlF5I2blYdS6QbuqYGPTmZq3rFNrN5vjkTvhUop0dZkmJa_0BjVw8z2rAjpatd2wAInMAy5L6OXxw1ZyQVfeUtjUPSJiIGSRnIHrqhGRITurUN_BrRVc9CPKVFIPoQF48iTcEtIVNvIsikZbqsPs1BGeTbU6b-01dbK0V0cjDASdMrkQc7KXQr9H_y8EUCKoiDHs8W0FHjbACQVCr_OwfbGVDkC0hiWSHFlWe0ozrHcwvX1VK_wdxoQwlaRlwnznriMJMjJyJHFNFFy8l6AwKdvTnPBOR770k3hkwg1wE9wxJS5xZxZHk06qZcopA50WwY59Nsh-3yS0c0emBNIO9R6CWWLywvUjXQbMHmTyMtnrYcyjbPS_1kC49JBc42OOc3SPE7Vk1tH_acRqiOIvlRO_7zQoD70kxsAEJHcj3uUeoDmzosIU8Qxkzs83w3A5WzHdE21HnxXwSKRRTWPR_QHXLYIGp9TzPsjUeOgizsWy_D02Cy99ZrYzBMREw84EnpMZM3NwhtDP926_ZbCRm4kwflBcRrxmwdn1Yb3yUFwgZr9Shuc3Ma-Z91rqcX9mco_OR8p8LqWV8DQEVLFf1bzj-ZATULay7OYuHwfx0bkpUXwifHaMpZF49hDPwTG_I5a-gqT0J4O-e2cKS4F_duINXTWL_D9EJwNkh2TyrSe9EFmwAjK0oY_UrOy38VG5e8Ntcb-nHgagO9dCvqJh_3FGvKFWZgdQv7m3SOpxnMRBL-9XqB5NZ1Tz5sWlAv0HPZGIQyKxZPEfp-7PZzADqPlQTwJNZx-24jimAf7h8_1RZByRNbbHIKzIJuhoMJy1wm3O5Yu8Lgc0UVVHZnEfJ_7z6uICoSdAXSWuXnfgslkaUs8xbiTPxiPp1BBNUaCNU_TfQRUVpnJualYZe8I_B6EuXFc6fj-2FTHV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s://avatars.mds.yandex.net/get-zen_doc/1711960/pub_5ed08518200453093db98045_5ed0ada8d0acd8032ab57be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992"/>
            <a:ext cx="4761248" cy="317416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13" dur="500"/>
                                        <p:tgtEl>
                                          <p:spTgt spid="110">
                                            <p:txEl>
                                              <p:pRg st="0" end="29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14" dur="500"/>
                                        <p:tgtEl>
                                          <p:spTgt spid="110">
                                            <p:txEl>
                                              <p:pRg st="0" end="297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10">
                                            <p:txEl>
                                              <p:pRg st="0" end="297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74680"/>
            <a:ext cx="8228880" cy="13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ВОДНЫЕ ПРОЦЕДУРЫ</a:t>
            </a:r>
            <a:endParaRPr lang="ru-RU" sz="4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57200" y="1428840"/>
            <a:ext cx="3614040" cy="469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ru-RU" sz="3200" b="0" strike="noStrike" spc="-1" dirty="0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    Купание в холодной воде оказывает намного более сильное воздействие на организм, поэтому и подходить к нему необходимо с осторожностью. Начинать надо с короткого нахождения в воде – окунулся и вышел, но все по собственным ощущениям. Если чувствуете, что можете не сразу выходить из воды, то и не торопитесь – тело само подскажет, когда уже хватит. При этом в воде желательно активно двигаться - это позволяет и согреться, и отвлечься от острых  ощущений.</a:t>
            </a:r>
          </a:p>
        </p:txBody>
      </p:sp>
      <p:pic>
        <p:nvPicPr>
          <p:cNvPr id="18434" name="Picture 2" descr="https://sport-sbor.ru/wp-content/uploads/2020/09/imgonline-com-ua-resize-yfyrhytz9sj2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816424" cy="38884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str">
                                      <p:cBhvr additive="repl">
                                        <p:cTn id="13" dur="80"/>
                                        <p:tgtEl>
                                          <p:spTgt spid="114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str">
                                      <p:cBhvr additive="repl">
                                        <p:cTn id="14" dur="80"/>
                                        <p:tgtEl>
                                          <p:spTgt spid="114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4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937</TotalTime>
  <Words>887</Words>
  <Application>Microsoft Office PowerPoint</Application>
  <PresentationFormat>Экран (4:3)</PresentationFormat>
  <Paragraphs>195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Comic Sans MS</vt:lpstr>
      <vt:lpstr>Franklin Gothic Book</vt:lpstr>
      <vt:lpstr>Franklin Gothic Medium</vt:lpstr>
      <vt:lpstr>Impact</vt:lpstr>
      <vt:lpstr>Times New Roman</vt:lpstr>
      <vt:lpstr>Wingdings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subject/>
  <dc:creator>XTreme</dc:creator>
  <dc:description/>
  <cp:lastModifiedBy>Библиотека</cp:lastModifiedBy>
  <cp:revision>93</cp:revision>
  <dcterms:created xsi:type="dcterms:W3CDTF">2011-01-22T20:14:33Z</dcterms:created>
  <dcterms:modified xsi:type="dcterms:W3CDTF">2022-07-21T11:39:40Z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Reanimator Extreme Edition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