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81" r:id="rId3"/>
    <p:sldId id="282" r:id="rId4"/>
    <p:sldId id="283" r:id="rId5"/>
    <p:sldId id="284" r:id="rId6"/>
    <p:sldId id="285" r:id="rId7"/>
    <p:sldId id="286" r:id="rId8"/>
    <p:sldId id="289" r:id="rId9"/>
    <p:sldId id="288" r:id="rId10"/>
    <p:sldId id="28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38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2022-2023%20&#1059;&#1063;.&#1043;&#1054;&#1044;\&#1056;&#1072;&#1089;&#1091;&#1083;%20&#1061;!&#1072;&#1084;&#1079;&#1072;&#1090;&#1086;&#1074;\&#1085;&#1072;&#1088;&#1086;&#1076;&#1085;&#1072;&#1103;%20&#8212;%20&#1052;&#1091;&#1079;&#1099;&#1082;&#1072;%20&#1075;&#1086;&#1088;.%20&#1044;&#1072;&#1075;&#1077;&#1089;&#1090;&#1072;&#1085;&#1089;&#1082;&#1080;&#1077;%20&#1084;&#1086;&#1090;&#1080;&#1074;&#1099;%20(www.lightaudio.ru)%20(1)%20-%20&#1082;&#1086;&#1087;&#1080;&#1103;%20(1).mp3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rot.info/uploads/posts/2021-11/1637252884_36-krot-info-p-gori-dagestana-makhachkala-gori-krasivo-fo-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859" t="5403" r="-859" b="8112"/>
          <a:stretch/>
        </p:blipFill>
        <p:spPr>
          <a:xfrm>
            <a:off x="467008" y="1340768"/>
            <a:ext cx="8205927" cy="4608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187624" y="2704"/>
            <a:ext cx="72074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latin typeface="Georgia" panose="02040502050405020303" pitchFamily="18" charset="0"/>
              </a:rPr>
              <a:t>Расул Гамзатов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72935" y="16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04350" y="5717457"/>
            <a:ext cx="8102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ln w="222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ia" panose="02040502050405020303" pitchFamily="18" charset="0"/>
              </a:rPr>
              <a:t>певец мира и добра</a:t>
            </a:r>
            <a:endParaRPr lang="ru-RU" sz="5400" dirty="0">
              <a:ln w="22225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9" name="народная — Музыка гор. Дагестанские мотивы (www.lightaudio.ru) (1) - копия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501090" y="1285860"/>
            <a:ext cx="304800" cy="304800"/>
          </a:xfrm>
          <a:prstGeom prst="rect">
            <a:avLst/>
          </a:prstGeom>
        </p:spPr>
      </p:pic>
      <p:pic>
        <p:nvPicPr>
          <p:cNvPr id="12" name="Picture 4" descr="https://cdn.culture.ru/images/62de79c1-2683-5825-beaf-3d425e6a175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52"/>
            <a:ext cx="8682216" cy="6715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35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0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-297"/>
            <a:ext cx="9138696" cy="6858594"/>
          </a:xfrm>
          <a:prstGeom prst="rect">
            <a:avLst/>
          </a:prstGeom>
        </p:spPr>
      </p:pic>
      <p:pic>
        <p:nvPicPr>
          <p:cNvPr id="8194" name="Picture 2" descr="https://riadagestan.ru/upload/iblock/154/1549cb22519108beb17afdf15801be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552" y="2990313"/>
            <a:ext cx="5483775" cy="36576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i.mycdn.me/i?r=AzEPZsRbOZEKgBhR0XGMT1Rkdz9_l4o3b7dwiZTuXqoB_aaKTM5SRkZCeTgDn6uOy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5639"/>
            <a:ext cx="3960440" cy="26485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fb.ru/misc/i/gallery/73154/29587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0"/>
          <a:stretch/>
        </p:blipFill>
        <p:spPr bwMode="auto">
          <a:xfrm>
            <a:off x="5868144" y="210059"/>
            <a:ext cx="2915816" cy="2850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17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-297"/>
            <a:ext cx="9138696" cy="6858594"/>
          </a:xfrm>
          <a:prstGeom prst="rect">
            <a:avLst/>
          </a:prstGeom>
        </p:spPr>
      </p:pic>
      <p:pic>
        <p:nvPicPr>
          <p:cNvPr id="7" name="Picture 2" descr="https://aif-s3.aif.ru/images/030/632/4247504b907535053928714c83a71c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07" y="188640"/>
            <a:ext cx="3005064" cy="19958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cdn.culture.ru/images/62de79c1-2683-5825-beaf-3d425e6a175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730" y="4725992"/>
            <a:ext cx="2777160" cy="21479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одержимое 2"/>
          <p:cNvSpPr txBox="1">
            <a:spLocks/>
          </p:cNvSpPr>
          <p:nvPr/>
        </p:nvSpPr>
        <p:spPr>
          <a:xfrm>
            <a:off x="107504" y="-5799"/>
            <a:ext cx="7200800" cy="59046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1000" b="1" i="1" dirty="0">
                <a:solidFill>
                  <a:schemeClr val="bg1"/>
                </a:solidFill>
              </a:rPr>
              <a:t>       </a:t>
            </a:r>
            <a: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Народный поэт Дагестана</a:t>
            </a:r>
            <a:b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Герой Социалистического труда</a:t>
            </a:r>
            <a:b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Кавалер четырех орденов Ленина</a:t>
            </a:r>
            <a:b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Кавалер ордена Октябрьской Революции</a:t>
            </a:r>
            <a:b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Кавалер трех орденов Трудового Красного Знамени</a:t>
            </a:r>
            <a:b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Кавалер ордена Дружбы народов</a:t>
            </a:r>
            <a:b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Кавалер ордена «За заслуги перед Отечеством»</a:t>
            </a:r>
            <a:b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Кавалер ордена Петра Великого</a:t>
            </a:r>
            <a:b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Кавалер болгарского ордена Кирилла и </a:t>
            </a:r>
            <a:r>
              <a:rPr lang="ru-RU" sz="1800" b="1" i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Мефодия</a:t>
            </a:r>
            <a:b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Кавалер грузинского ордена «Золотое Руно»</a:t>
            </a:r>
            <a:b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Лауреат Ленинской премии</a:t>
            </a:r>
            <a:b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Лауреат Государственных премий СССР и РСФСР</a:t>
            </a:r>
            <a:b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Лауреат международной премии «Лучший поэт </a:t>
            </a:r>
          </a:p>
          <a:p>
            <a:pPr marL="0" indent="0">
              <a:buFont typeface="Arial" pitchFamily="34" charset="0"/>
              <a:buNone/>
            </a:pPr>
            <a: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XX века»</a:t>
            </a:r>
            <a:b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Лауреат премии писателей Азии и Африки «Лотос»</a:t>
            </a:r>
            <a:b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Лауреат премии </a:t>
            </a:r>
            <a:r>
              <a:rPr lang="ru-RU" sz="1800" b="1" i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Джавахарлала</a:t>
            </a:r>
            <a: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 Неру</a:t>
            </a:r>
            <a:b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Лауреат премии Фирдоуси</a:t>
            </a:r>
            <a:b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Лауреат премии </a:t>
            </a:r>
            <a:r>
              <a:rPr lang="ru-RU" sz="1800" b="1" i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Христо</a:t>
            </a:r>
            <a: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sz="1800" b="1" i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Ботева</a:t>
            </a:r>
            <a:b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Лауреат премии имени Михаила Шолохова</a:t>
            </a:r>
            <a:b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Лауреат премии имени Михаила Лермонтова</a:t>
            </a:r>
            <a:b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Лауреат премии имени Александра Фадеева</a:t>
            </a:r>
            <a:b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Лауреат премии имени </a:t>
            </a:r>
            <a:r>
              <a:rPr lang="ru-RU" sz="1800" b="1" i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Батырая</a:t>
            </a:r>
            <a:b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Лауреат премии имени Махмуда</a:t>
            </a:r>
            <a:b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1800" b="1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Лауреат премии имени Гамзата </a:t>
            </a:r>
            <a:r>
              <a:rPr lang="ru-RU" sz="1800" b="1" i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Цадасы</a:t>
            </a:r>
            <a:r>
              <a:rPr lang="ru-RU" sz="1400" i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 </a:t>
            </a:r>
            <a:endParaRPr lang="ru-RU" sz="1000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1158" y="2384932"/>
            <a:ext cx="2043613" cy="2355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https://cdn.culture.ru/images/62de79c1-2683-5825-beaf-3d425e6a175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2" y="4710041"/>
            <a:ext cx="2777160" cy="21479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8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-297"/>
            <a:ext cx="9138696" cy="6858594"/>
          </a:xfrm>
          <a:prstGeom prst="rect">
            <a:avLst/>
          </a:prstGeom>
        </p:spPr>
      </p:pic>
      <p:pic>
        <p:nvPicPr>
          <p:cNvPr id="3" name="Рисунок 2" descr="x_2798627f.jpg"/>
          <p:cNvPicPr>
            <a:picLocks noChangeAspect="1"/>
          </p:cNvPicPr>
          <p:nvPr/>
        </p:nvPicPr>
        <p:blipFill rotWithShape="1">
          <a:blip r:embed="rId3"/>
          <a:srcRect l="59685" t="11508" r="12131" b="5689"/>
          <a:stretch/>
        </p:blipFill>
        <p:spPr bwMode="auto">
          <a:xfrm>
            <a:off x="5644150" y="-297"/>
            <a:ext cx="3278159" cy="5518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41703" y="27856"/>
            <a:ext cx="3146469" cy="4659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800" b="1" kern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/>
              </a:rPr>
              <a:t>8 сентября </a:t>
            </a:r>
          </a:p>
          <a:p>
            <a:pPr lvl="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800" b="1" kern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/>
              </a:rPr>
              <a:t>2003 года в день 80-летия поэта за особые заслуги перед отечеством президент России Владимир Путин вручил ему высшую награду страны — орден Святого апостола Андрея Первозванного</a:t>
            </a:r>
            <a:r>
              <a:rPr lang="ru-RU" sz="2400" b="1" kern="0" dirty="0">
                <a:solidFill>
                  <a:schemeClr val="bg1"/>
                </a:solidFill>
                <a:latin typeface="Times New Roman"/>
              </a:rPr>
              <a:t>.</a:t>
            </a:r>
          </a:p>
        </p:txBody>
      </p:sp>
      <p:pic>
        <p:nvPicPr>
          <p:cNvPr id="5" name="Picture 6" descr="http://ostmetal.info/wp-content/uploads/2009/11/limg3.jpg"/>
          <p:cNvPicPr>
            <a:picLocks noChangeAspect="1" noChangeArrowheads="1"/>
          </p:cNvPicPr>
          <p:nvPr/>
        </p:nvPicPr>
        <p:blipFill rotWithShape="1">
          <a:blip r:embed="rId4"/>
          <a:srcRect l="50040" t="-1833" r="6383" b="1833"/>
          <a:stretch/>
        </p:blipFill>
        <p:spPr bwMode="auto">
          <a:xfrm>
            <a:off x="3397625" y="799139"/>
            <a:ext cx="1944532" cy="3691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18_pan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7217" y="4715746"/>
            <a:ext cx="3059982" cy="2025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004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-297"/>
            <a:ext cx="9138696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000548"/>
            <a:ext cx="6836631" cy="4554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51520" y="0"/>
            <a:ext cx="871296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На первом месте для него всегда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Georgia" panose="02040502050405020303" pitchFamily="18" charset="0"/>
              </a:rPr>
              <a:t>Дагестан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.</a:t>
            </a: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В этом понятии сосредотачиваются самые сокровенные мысли и чаяния поэтической души Расула Гамзатова. Все его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творчество      </a:t>
            </a:r>
            <a:b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                осенено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Georgia" panose="02040502050405020303" pitchFamily="18" charset="0"/>
              </a:rPr>
              <a:t>Любовью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.</a:t>
            </a:r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 Он поэт и в жизни и в творчестве, они у 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него</a:t>
            </a:r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 неразделимы.</a:t>
            </a:r>
            <a:endParaRPr lang="ru-RU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Picture 2" descr="http://www.shop.epokha.ru/images/catalog/products/cache/cut_225_300_MoiDagestanSuperoblohkacopy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3" y="3343871"/>
            <a:ext cx="2307609" cy="3483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627" y="4554365"/>
            <a:ext cx="3506721" cy="2273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1286286032_101005vol27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62445" y="2105311"/>
            <a:ext cx="1836789" cy="2449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Users\1\Desktop\169_04.jpg_max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24640" y="5157023"/>
            <a:ext cx="2160240" cy="1753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972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rot.info/uploads/posts/2021-11/1637252884_36-krot-info-p-gori-dagestana-makhachkala-gori-krasivo-fo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4" y="-126201"/>
            <a:ext cx="91399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672935" y="16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9" y="232834"/>
            <a:ext cx="85341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2400" b="1" kern="0" dirty="0">
                <a:solidFill>
                  <a:schemeClr val="bg1"/>
                </a:solidFill>
                <a:latin typeface="Georgia" panose="02040502050405020303" pitchFamily="18" charset="0"/>
              </a:rPr>
              <a:t>Любовью и ненавистью, посвящены стихи и проза Расула Гамзатова. Его герой, а следовательно и он сам, страстно любит свою Родину, с безграничной любовью относится к </a:t>
            </a:r>
            <a:r>
              <a:rPr lang="ru-RU" sz="2400" b="1" kern="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Georgia" panose="02040502050405020303" pitchFamily="18" charset="0"/>
              </a:rPr>
              <a:t>своей матери</a:t>
            </a:r>
          </a:p>
        </p:txBody>
      </p:sp>
      <p:pic>
        <p:nvPicPr>
          <p:cNvPr id="8" name="Рисунок 7" descr="1001858307.jpg"/>
          <p:cNvPicPr>
            <a:picLocks noChangeAspect="1"/>
          </p:cNvPicPr>
          <p:nvPr/>
        </p:nvPicPr>
        <p:blipFill>
          <a:blip r:embed="rId3" cstate="print"/>
          <a:srcRect l="2046" b="4615"/>
          <a:stretch>
            <a:fillRect/>
          </a:stretch>
        </p:blipFill>
        <p:spPr>
          <a:xfrm>
            <a:off x="5253042" y="2201059"/>
            <a:ext cx="3419893" cy="4429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https://sun9-31.userapi.com/impg/ltYXY4mTCGm-O-3J_x_5bbzBRgZKgjkznPNpAg/ZMpdvAWhBNM.jpg?size=640x916&amp;quality=96&amp;sign=f29a2dac9333a5eef17ad1427c9520a3&amp;c_uniq_tag=lMO5LEEVoQ-bXPcaUlPE6Vu2D19MdjxEqcsVd5-hXhg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7"/>
          <a:stretch/>
        </p:blipFill>
        <p:spPr bwMode="auto">
          <a:xfrm>
            <a:off x="467544" y="2400345"/>
            <a:ext cx="3805328" cy="39645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155318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-297"/>
            <a:ext cx="9138696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5077" y="-49729"/>
            <a:ext cx="756084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spc="5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ompadur" pitchFamily="34" charset="-52"/>
                <a:ea typeface="+mj-ea"/>
                <a:cs typeface="+mj-cs"/>
              </a:rPr>
              <a:t>«</a:t>
            </a:r>
            <a:r>
              <a:rPr lang="ru-RU" sz="2800" b="1" spc="5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Любовь, тебя узнав, </a:t>
            </a:r>
            <a:br>
              <a:rPr lang="ru-RU" sz="2800" b="1" spc="5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</a:br>
            <a:r>
              <a:rPr lang="ru-RU" sz="2800" b="1" spc="5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Я суть вещей постиг…»</a:t>
            </a:r>
          </a:p>
          <a:p>
            <a:r>
              <a:rPr lang="ru-RU" sz="2800" b="1" spc="5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                       </a:t>
            </a:r>
            <a:r>
              <a:rPr lang="ru-RU" sz="2800" b="1" spc="50" dirty="0">
                <a:ln w="1143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</a:rPr>
              <a:t>Расул Гамзатов</a:t>
            </a:r>
            <a:r>
              <a:rPr lang="ru-RU" sz="2800" b="1" spc="5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      </a:t>
            </a:r>
            <a:br>
              <a:rPr lang="ru-RU" sz="4000" b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ompadur" pitchFamily="34" charset="-52"/>
                <a:ea typeface="+mj-ea"/>
                <a:cs typeface="+mj-cs"/>
              </a:rPr>
            </a:br>
            <a:br>
              <a:rPr lang="ru-RU" sz="4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ompadur" pitchFamily="34" charset="-52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58" y="1181377"/>
            <a:ext cx="2518678" cy="3681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0" descr="http://ozon-st.cdn.ngenix.net/multimedia/10142160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1542" y="3941749"/>
            <a:ext cx="2362228" cy="2952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фото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01" y="4036686"/>
            <a:ext cx="2376542" cy="2707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Rasul_13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6257" y="71861"/>
            <a:ext cx="2925091" cy="2925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562425" y="1945725"/>
            <a:ext cx="6136208" cy="22467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</a:rPr>
              <a:t>Вся поэзия Расула Гамзатова проникнута любовной тематикой. Он создавал стихи о любви, превознося это чувство выше остальных.</a:t>
            </a:r>
          </a:p>
        </p:txBody>
      </p:sp>
    </p:spTree>
    <p:extLst>
      <p:ext uri="{BB962C8B-B14F-4D97-AF65-F5344CB8AC3E}">
        <p14:creationId xmlns:p14="http://schemas.microsoft.com/office/powerpoint/2010/main" val="309466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031" y="-298"/>
            <a:ext cx="9392805" cy="704930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74194" y="332656"/>
            <a:ext cx="474619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24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Расул Гамзатов был глыбой, духовным оберегом и непреодолимой преградой для всех тех, кто хотел покуситься на духовность и человечность. Он и его творчество стали для поклонников его творчества спасительным островом в океане ненависти и злобы, волны которого захлестнули наше время.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148" name="Picture 4" descr="https://klauzura.ru/wp-content/uploads/2018/11/d018bb9f5f2e6fcd6dab11afe6aa55d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1947"/>
            <a:ext cx="4139952" cy="2909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icdn.lenta.ru/images/2022/06/14/15/20220614153206911/square_1280_788c307aa8c5b8804bf3cd4954540fb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146727"/>
            <a:ext cx="3836810" cy="38368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81582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-297"/>
            <a:ext cx="9138696" cy="6858594"/>
          </a:xfrm>
          <a:prstGeom prst="rect">
            <a:avLst/>
          </a:prstGeom>
        </p:spPr>
      </p:pic>
      <p:pic>
        <p:nvPicPr>
          <p:cNvPr id="7170" name="Picture 2" descr="https://avatars.dzeninfra.ru/get-zen_doc/175604/pub_5c96926cbd558800b441fb29_5c9692a61bfc9900b3769b8a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39913"/>
            <a:ext cx="4895405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C:\Users\Guljanat\Downloads\a43de270-5e48-11eb-a740-72b2e1ce8a15.800x6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6" name="Picture 8" descr="https://drinking-songs.ru/wp-content/uploads/2021/07/tekst-pesni-pojelanie-300x2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9" y="3068960"/>
            <a:ext cx="4873724" cy="3655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sun9-81.userapi.com/sun9-33/impg/c855032/v855032907/169344/iWZWgwjp60c.jpg?size=604x597&amp;quality=96&amp;sign=eec623422232e9eed2b0f476aa2f2193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34619"/>
            <a:ext cx="2832249" cy="2799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s://sun9-59.userapi.com/impg/JWsRf22y0skpuFbkpyha7nKrjjtUewpY_bMOMA/xXrnudjcQrA.jpg?size=463x600&amp;quality=96&amp;sign=218d757c83c945e7ef04b95ed05b6ad8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305441"/>
            <a:ext cx="2688233" cy="3483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40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-297"/>
            <a:ext cx="9138696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7200" y="-297"/>
            <a:ext cx="83632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 3 ноября 2003 года сердце поэта остановилось.</a:t>
            </a:r>
            <a:br>
              <a:rPr lang="ru-RU" sz="20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20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Расул Гамзатов похоронен  в Махачкале на кладбище у подножия горы </a:t>
            </a:r>
            <a:r>
              <a:rPr lang="ru-RU" sz="2000" b="1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Тарки</a:t>
            </a:r>
            <a:r>
              <a:rPr lang="ru-RU" sz="20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-Тау, рядом с могилой жены </a:t>
            </a:r>
            <a:r>
              <a:rPr lang="ru-RU" sz="2000" b="1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Патимат</a:t>
            </a:r>
            <a:r>
              <a:rPr lang="ru-RU" sz="20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eorgia" panose="02040502050405020303" pitchFamily="18" charset="0"/>
              </a:rPr>
              <a:t>. </a:t>
            </a:r>
            <a:endParaRPr lang="ru-RU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Picture 2" descr="C:\Users\1\Desktop\169_17.jpg_ma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9836" y="1166018"/>
            <a:ext cx="3615467" cy="5071294"/>
          </a:xfrm>
          <a:prstGeom prst="rect">
            <a:avLst/>
          </a:prstGeom>
          <a:noFill/>
        </p:spPr>
      </p:pic>
      <p:pic>
        <p:nvPicPr>
          <p:cNvPr id="9" name="Рисунок 8" descr="Rasul_1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4149080"/>
            <a:ext cx="2617711" cy="2617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одержимое 2"/>
          <p:cNvSpPr txBox="1">
            <a:spLocks/>
          </p:cNvSpPr>
          <p:nvPr/>
        </p:nvSpPr>
        <p:spPr>
          <a:xfrm>
            <a:off x="2652" y="1565564"/>
            <a:ext cx="4802636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3" indent="0" algn="ctr">
              <a:buFont typeface="Arial" pitchFamily="34" charset="0"/>
              <a:buNone/>
            </a:pPr>
            <a:r>
              <a:rPr lang="ru-RU" sz="2800" b="1" i="1" dirty="0">
                <a:solidFill>
                  <a:schemeClr val="bg1"/>
                </a:solidFill>
              </a:rPr>
              <a:t>  </a:t>
            </a:r>
            <a:r>
              <a:rPr lang="ru-RU" sz="2800" b="1" i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Georgia" panose="02040502050405020303" pitchFamily="18" charset="0"/>
              </a:rPr>
              <a:t>В Махачкале Расулу Гамзатову </a:t>
            </a:r>
            <a:r>
              <a:rPr lang="ru-RU" sz="2400" b="1" i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Georgia" panose="02040502050405020303" pitchFamily="18" charset="0"/>
              </a:rPr>
              <a:t>установлен</a:t>
            </a:r>
            <a:r>
              <a:rPr lang="ru-RU" sz="2800" b="1" i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Georgia" panose="02040502050405020303" pitchFamily="18" charset="0"/>
              </a:rPr>
              <a:t> памятник перед зданием Русского драматического театра имени Максима Горького</a:t>
            </a:r>
            <a:r>
              <a:rPr lang="ru-RU" sz="28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.</a:t>
            </a:r>
            <a:endParaRPr lang="ru-RU" sz="28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185965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376</Words>
  <Application>Microsoft Office PowerPoint</Application>
  <PresentationFormat>Экран (4:3)</PresentationFormat>
  <Paragraphs>14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Georgia</vt:lpstr>
      <vt:lpstr>Pompadur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Библиотека</cp:lastModifiedBy>
  <cp:revision>21</cp:revision>
  <dcterms:created xsi:type="dcterms:W3CDTF">2015-05-11T16:14:37Z</dcterms:created>
  <dcterms:modified xsi:type="dcterms:W3CDTF">2023-08-23T08:32:48Z</dcterms:modified>
</cp:coreProperties>
</file>