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0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715C-7A0B-48FC-A92D-4C7C677601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00096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75089-99EB-44E0-A749-6D903276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926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29.02.2012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Коломенская В. Г.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921BC3-9D90-4260-A343-1C5E11AE8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2"/>
            <a:ext cx="4716016" cy="63367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26 апреля </a:t>
            </a:r>
            <a:r>
              <a:rPr lang="ru-RU" sz="4800" b="1" dirty="0" smtClean="0"/>
              <a:t>–</a:t>
            </a:r>
            <a:r>
              <a:rPr lang="ru-RU" sz="4000" b="1" dirty="0" smtClean="0">
                <a:solidFill>
                  <a:srgbClr val="C00000"/>
                </a:solidFill>
              </a:rPr>
              <a:t>Международный</a:t>
            </a:r>
            <a:r>
              <a:rPr lang="ru-RU" sz="4800" b="1" dirty="0" smtClean="0">
                <a:solidFill>
                  <a:srgbClr val="C00000"/>
                </a:solidFill>
              </a:rPr>
              <a:t> день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памяти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жертв </a:t>
            </a:r>
            <a:r>
              <a:rPr lang="ru-RU" sz="4500" b="1" dirty="0" smtClean="0"/>
              <a:t>радиационных </a:t>
            </a:r>
            <a:r>
              <a:rPr lang="ru-RU" sz="4800" b="1" dirty="0" smtClean="0"/>
              <a:t>аварий и катастроф</a:t>
            </a:r>
            <a:endParaRPr lang="ru-RU" sz="4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342" y="357166"/>
            <a:ext cx="4322986" cy="28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8002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35574"/>
            <a:ext cx="2591718" cy="3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33670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Радиация нарушает все известные типы иммунитета. Одна из причин нарушения иммунитета – дефицит или избыток жизненно важных микроэлементов.</a:t>
            </a:r>
          </a:p>
          <a:p>
            <a:endParaRPr lang="ru-RU" b="1" dirty="0"/>
          </a:p>
          <a:p>
            <a:r>
              <a:rPr lang="ru-RU" b="1" dirty="0"/>
              <a:t>45% детей, проживающих на загрязненной чернобыльским выбросом территории Украины, имеют пониженный иммунный статус. Как следствие, повышение частоты и тяжести течения острых и хронических заболеваний.</a:t>
            </a:r>
          </a:p>
          <a:p>
            <a:endParaRPr lang="ru-RU" b="1" dirty="0"/>
          </a:p>
          <a:p>
            <a:r>
              <a:rPr lang="ru-RU" b="1" dirty="0"/>
              <a:t>У детей, родившихся на пораженных территориях, отмечается запаздывание развития центральной нервной системы, запаздывание речевого развития, невротические нарушения, нарушение умственного развития. Зафиксированы случаи рождения детей, облученных в утробе матери, с недоразвитием головного мозга и черепа.</a:t>
            </a:r>
          </a:p>
          <a:p>
            <a:endParaRPr lang="ru-RU" b="1" dirty="0"/>
          </a:p>
          <a:p>
            <a:r>
              <a:rPr lang="ru-RU" b="1" dirty="0"/>
              <a:t>Облучение радиацией влечет за собой заметное увеличение общей заболеваемости населения. Отмечен рост числа заболеваний дыхательной системы, нарушения зрительного аппарата, аллергии, неизлечимые заболевания кожи.</a:t>
            </a:r>
          </a:p>
        </p:txBody>
      </p:sp>
    </p:spTree>
    <p:extLst>
      <p:ext uri="{BB962C8B-B14F-4D97-AF65-F5344CB8AC3E}">
        <p14:creationId xmlns:p14="http://schemas.microsoft.com/office/powerpoint/2010/main" xmlns="" val="29720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568952" cy="12241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Люди </a:t>
            </a:r>
            <a:r>
              <a:rPr lang="ru-RU" sz="2200" b="1" dirty="0">
                <a:solidFill>
                  <a:srgbClr val="FF0000"/>
                </a:solidFill>
              </a:rPr>
              <a:t>должны помнить о Чернобыле ради будущего, знать об опасности радиации и делать все, чтобы подобные катастрофы никогда больше не повторялись.</a:t>
            </a:r>
            <a:br>
              <a:rPr lang="ru-RU" sz="2200" b="1" dirty="0">
                <a:solidFill>
                  <a:srgbClr val="FF0000"/>
                </a:solidFill>
              </a:rPr>
            </a:b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320480" cy="554461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18288" indent="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57752" y="785794"/>
            <a:ext cx="4071966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-171400"/>
            <a:ext cx="425018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98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282154"/>
          </a:xfrm>
        </p:spPr>
        <p:txBody>
          <a:bodyPr>
            <a:noAutofit/>
          </a:bodyPr>
          <a:lstStyle/>
          <a:p>
            <a:r>
              <a:rPr lang="ru-RU" sz="2400" b="1" dirty="0"/>
              <a:t>Сегодня памятные мероприятия проходят во многих городах России и Украины, в том числе в Липецке, Москве, Одессе, Киеве, Мариуполе и многих других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08087"/>
            <a:ext cx="3483588" cy="264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56669"/>
            <a:ext cx="3483588" cy="26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088232" cy="292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32048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26 апреля является днем памяти о самой техногенной катастрофе и чествования героизма пожарных, эксплуатационного персонала ЧАЭС, военнослужащих, строителей, ученых, медиков, принимавших участие в ликвидации последствий аварии на ЧАЭС. К ликвидации аварии были привлечены более 800 тысяч граждан Советского Союза. Радиоактивные выбросы прекратились только после сооружения защитного "саркофага".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486" y="188640"/>
            <a:ext cx="44284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486" y="3717032"/>
            <a:ext cx="44284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84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В сентябре 2003 года на саммите СНГ президент Украины Леонид Кучма предложил странам-участницам Содружества объявить 26 апреля Международным днем памяти жертв радиационных аварий и катастроф. Совет глав государств СНГ поддержал это предложение.</a:t>
            </a:r>
          </a:p>
          <a:p>
            <a:endParaRPr lang="ru-RU" dirty="0"/>
          </a:p>
        </p:txBody>
      </p:sp>
      <p:pic>
        <p:nvPicPr>
          <p:cNvPr id="4098" name="Picture 2" descr="http://im5-tub-ru.yandex.net/i?id=351699728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44164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3" y="3501008"/>
            <a:ext cx="44164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0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39952" y="116632"/>
            <a:ext cx="500404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Авария на Чернобыльской атомной электростанции 26 </a:t>
            </a:r>
            <a:r>
              <a:rPr lang="ru-RU" sz="1800" b="1" dirty="0" smtClean="0"/>
              <a:t>апреля 1986 </a:t>
            </a:r>
            <a:r>
              <a:rPr lang="ru-RU" sz="1800" b="1" dirty="0"/>
              <a:t>года стала символом крупнейшей в истории </a:t>
            </a:r>
            <a:r>
              <a:rPr lang="ru-RU" sz="1800" b="1" dirty="0" smtClean="0"/>
              <a:t>человечества техногенной </a:t>
            </a:r>
            <a:r>
              <a:rPr lang="ru-RU" sz="1800" b="1" dirty="0"/>
              <a:t>катастрофы. На четвертом энергоблоке станции </a:t>
            </a:r>
            <a:r>
              <a:rPr lang="ru-RU" sz="1800" b="1" dirty="0" smtClean="0"/>
              <a:t>произошел мощный </a:t>
            </a:r>
            <a:r>
              <a:rPr lang="ru-RU" sz="1800" b="1" dirty="0"/>
              <a:t>взрыв, эквивалентный пятистам хиросимским </a:t>
            </a:r>
            <a:r>
              <a:rPr lang="ru-RU" sz="1800" b="1" dirty="0" smtClean="0"/>
              <a:t>бомбам. В </a:t>
            </a:r>
            <a:r>
              <a:rPr lang="ru-RU" sz="1800" b="1" dirty="0"/>
              <a:t>результате аварии произошло радиоактивное заражение в радиусе</a:t>
            </a:r>
            <a:br>
              <a:rPr lang="ru-RU" sz="1800" b="1" dirty="0"/>
            </a:br>
            <a:r>
              <a:rPr lang="ru-RU" sz="1800" b="1" dirty="0"/>
              <a:t>тридцати километров. Общая площадь радиационного </a:t>
            </a:r>
            <a:r>
              <a:rPr lang="ru-RU" sz="1800" b="1" dirty="0" smtClean="0"/>
              <a:t>загрязнения Украины </a:t>
            </a:r>
            <a:r>
              <a:rPr lang="ru-RU" sz="1800" b="1" dirty="0"/>
              <a:t>составила пятьдесят тысяч квадратных километров </a:t>
            </a:r>
            <a:r>
              <a:rPr lang="ru-RU" sz="1800" b="1" dirty="0" smtClean="0"/>
              <a:t>в двенадцати </a:t>
            </a:r>
            <a:r>
              <a:rPr lang="ru-RU" sz="1800" b="1" dirty="0"/>
              <a:t>областях. Радиационному загрязнению подверглись</a:t>
            </a:r>
            <a:br>
              <a:rPr lang="ru-RU" sz="1800" b="1" dirty="0"/>
            </a:br>
            <a:r>
              <a:rPr lang="ru-RU" sz="1800" b="1" dirty="0"/>
              <a:t>девятнадцать российских регионов с территорией почти </a:t>
            </a:r>
            <a:r>
              <a:rPr lang="ru-RU" sz="1800" b="1" dirty="0" smtClean="0"/>
              <a:t>шестьдесят тысяч </a:t>
            </a:r>
            <a:r>
              <a:rPr lang="ru-RU" sz="1800" b="1" dirty="0"/>
              <a:t>квадратных километров с населением около трех </a:t>
            </a:r>
            <a:r>
              <a:rPr lang="ru-RU" sz="1800" b="1" dirty="0" smtClean="0"/>
              <a:t>миллионов человек</a:t>
            </a:r>
            <a:r>
              <a:rPr lang="ru-RU" sz="1800" b="1" dirty="0"/>
              <a:t>. В результате катастрофы оказались загрязнены </a:t>
            </a:r>
            <a:r>
              <a:rPr lang="ru-RU" sz="1800" b="1" dirty="0" smtClean="0"/>
              <a:t>радиоактивным цезием </a:t>
            </a:r>
            <a:r>
              <a:rPr lang="ru-RU" sz="1800" b="1" dirty="0"/>
              <a:t>около двадцати трех процентов Белоруссии и </a:t>
            </a:r>
            <a:r>
              <a:rPr lang="ru-RU" sz="1800" b="1" dirty="0" smtClean="0"/>
              <a:t>большие территории </a:t>
            </a:r>
            <a:r>
              <a:rPr lang="ru-RU" sz="1800" b="1" dirty="0"/>
              <a:t>Европы.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40324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9" y="3429000"/>
            <a:ext cx="2106372" cy="306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292" y="3370594"/>
            <a:ext cx="1975661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01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24944"/>
            <a:ext cx="8928992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Тысячи </a:t>
            </a:r>
            <a:r>
              <a:rPr lang="ru-RU" sz="1800" b="1" dirty="0"/>
              <a:t>людей со всех концов бывшего СССР были призваны для ликвидации последствий беспрецедентной катастрофы. Работы велись в основном вручную. Лопатами снимали верхний слой грунта на территории АЭС, сбрасывали руками куски арматуры, графита с крыши машинного зала, смывали радиоактивную грязь тряпками внутри станции.</a:t>
            </a:r>
          </a:p>
          <a:p>
            <a:pPr marL="0" indent="0">
              <a:buNone/>
            </a:pPr>
            <a:r>
              <a:rPr lang="ru-RU" sz="1800" b="1" dirty="0"/>
              <a:t>Ликвидаторы предотвратили другую мощную катастрофу, которая могла произойти из-за того, что разрушенный реактор забрасывали мешками с песком, чтобы заглушить энергоблок и прекратить радиационные выбросы. От многотонной тяжести создалась угроза для несущих конструкций, и реактор мог рухнуть в находящийся под ним охладительный бассейн с многотонной массой воды. Это грозило водородным взрывом, который разрушил бы и три оставшихся реактора. Ликвидаторы прокопали туннель под активную зону реактора, пробили стену бассейна, и откачали воду. Катастрофа была предотвращена.</a:t>
            </a:r>
          </a:p>
          <a:p>
            <a:endParaRPr lang="ru-RU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054" y="188640"/>
            <a:ext cx="27664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205" y="188640"/>
            <a:ext cx="32068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42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4536504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В результате аварии на Чернобыльской АЭС большие дозы облучения получили примерно 600 человек из числа персонала, находящегося в тот день на площадке АЭС. Из них 134 человека подверглись особо значительному облучению, 28 погибли от лучевой болезни в течение нескольких месяцев после аварии. 600 </a:t>
            </a:r>
            <a:r>
              <a:rPr lang="ru-RU" b="1" dirty="0" smtClean="0"/>
              <a:t>тысяч </a:t>
            </a:r>
            <a:r>
              <a:rPr lang="ru-RU" b="1" dirty="0"/>
              <a:t>ликвидаторов, принимавших участие в тушении пожаров и расчистке, получили высокие дозы радиации, и 19 умерли в течение 1987-2004 гг. Радиоактивному загрязнению подверглось 155 </a:t>
            </a:r>
            <a:r>
              <a:rPr lang="ru-RU" b="1" dirty="0" smtClean="0"/>
              <a:t>тысяч </a:t>
            </a:r>
            <a:r>
              <a:rPr lang="ru-RU" b="1" dirty="0"/>
              <a:t>кв. км территории бывшего СССР с населением 6 млн 945 </a:t>
            </a:r>
            <a:r>
              <a:rPr lang="ru-RU" b="1" dirty="0" smtClean="0"/>
              <a:t>тысяч </a:t>
            </a:r>
            <a:r>
              <a:rPr lang="ru-RU" b="1" dirty="0"/>
              <a:t>человек. А Чернобыль вот уже </a:t>
            </a:r>
            <a:r>
              <a:rPr lang="ru-RU" b="1" dirty="0" smtClean="0"/>
              <a:t>30</a:t>
            </a:r>
            <a:r>
              <a:rPr lang="ru-RU" b="1" dirty="0" smtClean="0"/>
              <a:t> </a:t>
            </a:r>
            <a:r>
              <a:rPr lang="ru-RU" b="1" dirty="0" smtClean="0"/>
              <a:t>лет </a:t>
            </a:r>
            <a:r>
              <a:rPr lang="ru-RU" b="1" dirty="0" smtClean="0"/>
              <a:t>является </a:t>
            </a:r>
            <a:r>
              <a:rPr lang="ru-RU" b="1" dirty="0"/>
              <a:t>во всем мире именем нарицательным, символизирующем ядерную опасность.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8088"/>
            <a:ext cx="4464496" cy="330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70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25077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Мы помним…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2924944"/>
            <a:ext cx="6096000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338" y="4113075"/>
            <a:ext cx="3312368" cy="26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706" y="4091485"/>
            <a:ext cx="2009969" cy="26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1709"/>
            <a:ext cx="1800200" cy="26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41708"/>
            <a:ext cx="1800199" cy="26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9432"/>
            <a:ext cx="2973334" cy="26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441707"/>
            <a:ext cx="3024336" cy="26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441707"/>
            <a:ext cx="1673395" cy="26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80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1622" cy="136815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</a:rPr>
              <a:t>и</a:t>
            </a:r>
            <a:r>
              <a:rPr lang="ru-RU" sz="9600" b="1" dirty="0" smtClean="0">
                <a:solidFill>
                  <a:srgbClr val="C00000"/>
                </a:solidFill>
              </a:rPr>
              <a:t> скорбим…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8004"/>
            <a:ext cx="3096343" cy="320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0248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150"/>
            <a:ext cx="3024336" cy="270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518004"/>
            <a:ext cx="2800943" cy="24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348" y="4725144"/>
            <a:ext cx="309583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965150"/>
            <a:ext cx="2800943" cy="270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71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556</TotalTime>
  <Words>554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26 апреля –Международный день  памяти  жертв радиационных аварий и катастроф</vt:lpstr>
      <vt:lpstr>Сегодня памятные мероприятия проходят во многих городах России и Украины, в том числе в Липецке, Москве, Одессе, Киеве, Мариуполе и многих других </vt:lpstr>
      <vt:lpstr>Слайд 3</vt:lpstr>
      <vt:lpstr>Слайд 4</vt:lpstr>
      <vt:lpstr>Слайд 5</vt:lpstr>
      <vt:lpstr>Слайд 6</vt:lpstr>
      <vt:lpstr>Слайд 7</vt:lpstr>
      <vt:lpstr>Мы помним…</vt:lpstr>
      <vt:lpstr>и скорбим…</vt:lpstr>
      <vt:lpstr>Слайд 10</vt:lpstr>
      <vt:lpstr>Люди должны помнить о Чернобыле ради будущего, знать об опасности радиации и делать все, чтобы подобные катастрофы никогда больше не повторялись.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57</cp:revision>
  <dcterms:modified xsi:type="dcterms:W3CDTF">2016-04-11T16:38:37Z</dcterms:modified>
</cp:coreProperties>
</file>