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57" r:id="rId3"/>
    <p:sldId id="258" r:id="rId4"/>
    <p:sldId id="259" r:id="rId5"/>
    <p:sldId id="263" r:id="rId6"/>
    <p:sldId id="264" r:id="rId7"/>
    <p:sldId id="265" r:id="rId8"/>
    <p:sldId id="266" r:id="rId9"/>
    <p:sldId id="268" r:id="rId10"/>
    <p:sldId id="270"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700" autoAdjust="0"/>
  </p:normalViewPr>
  <p:slideViewPr>
    <p:cSldViewPr>
      <p:cViewPr varScale="1">
        <p:scale>
          <a:sx n="74" d="100"/>
          <a:sy n="74" d="100"/>
        </p:scale>
        <p:origin x="-142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3924FD-3A35-4F37-B587-A7133CF98542}" type="datetimeFigureOut">
              <a:rPr lang="ru-RU" smtClean="0"/>
              <a:t>21.05.2020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5D1A9D-403B-4BFF-AECC-4E60289D2394}" type="slidenum">
              <a:rPr lang="ru-RU" smtClean="0"/>
              <a:t>‹#›</a:t>
            </a:fld>
            <a:endParaRPr lang="ru-RU"/>
          </a:p>
        </p:txBody>
      </p:sp>
    </p:spTree>
    <p:extLst>
      <p:ext uri="{BB962C8B-B14F-4D97-AF65-F5344CB8AC3E}">
        <p14:creationId xmlns:p14="http://schemas.microsoft.com/office/powerpoint/2010/main" val="2032619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0A5D1A9D-403B-4BFF-AECC-4E60289D2394}" type="slidenum">
              <a:rPr lang="ru-RU" smtClean="0"/>
              <a:t>10</a:t>
            </a:fld>
            <a:endParaRPr lang="ru-RU"/>
          </a:p>
        </p:txBody>
      </p:sp>
    </p:spTree>
    <p:extLst>
      <p:ext uri="{BB962C8B-B14F-4D97-AF65-F5344CB8AC3E}">
        <p14:creationId xmlns:p14="http://schemas.microsoft.com/office/powerpoint/2010/main" val="875642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B4C71EC6-210F-42DE-9C53-41977AD35B3D}" type="datetimeFigureOut">
              <a:rPr lang="ru-RU" smtClean="0"/>
              <a:t>21.05.2020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21.05.2020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21.05.2020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21.05.2020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95" name="Title 94"/>
          <p:cNvSpPr>
            <a:spLocks noGrp="1"/>
          </p:cNvSpPr>
          <p:nvPr>
            <p:ph type="title"/>
          </p:nvPr>
        </p:nvSpPr>
        <p:spPr>
          <a:xfrm>
            <a:off x="457200" y="4463568"/>
            <a:ext cx="8305800" cy="1143000"/>
          </a:xfrm>
        </p:spPr>
        <p:txBody>
          <a:bodyPr/>
          <a:lstStyle/>
          <a:p>
            <a:r>
              <a:rPr lang="ru-RU" smtClean="0"/>
              <a:t>Образец заголовка</a:t>
            </a:r>
            <a:endParaRPr lang="en-US"/>
          </a:p>
        </p:txBody>
      </p:sp>
      <p:sp>
        <p:nvSpPr>
          <p:cNvPr id="2" name="Date Placeholder 1"/>
          <p:cNvSpPr>
            <a:spLocks noGrp="1"/>
          </p:cNvSpPr>
          <p:nvPr>
            <p:ph type="dt" sz="half" idx="10"/>
          </p:nvPr>
        </p:nvSpPr>
        <p:spPr/>
        <p:txBody>
          <a:bodyPr/>
          <a:lstStyle/>
          <a:p>
            <a:fld id="{B4C71EC6-210F-42DE-9C53-41977AD35B3D}" type="datetimeFigureOut">
              <a:rPr lang="ru-RU" smtClean="0"/>
              <a:t>21.05.2020</a:t>
            </a:fld>
            <a:endParaRPr lang="ru-RU"/>
          </a:p>
        </p:txBody>
      </p:sp>
      <p:sp>
        <p:nvSpPr>
          <p:cNvPr id="91" name="Footer Placeholder 90"/>
          <p:cNvSpPr>
            <a:spLocks noGrp="1"/>
          </p:cNvSpPr>
          <p:nvPr>
            <p:ph type="ftr" sz="quarter" idx="11"/>
          </p:nvPr>
        </p:nvSpPr>
        <p:spPr/>
        <p:txBody>
          <a:bodyPr/>
          <a:lstStyle/>
          <a:p>
            <a:endParaRPr lang="ru-RU"/>
          </a:p>
        </p:txBody>
      </p:sp>
      <p:sp>
        <p:nvSpPr>
          <p:cNvPr id="92" name="Slide Number Placeholder 91"/>
          <p:cNvSpPr>
            <a:spLocks noGrp="1"/>
          </p:cNvSpPr>
          <p:nvPr>
            <p:ph type="sldNum" sz="quarter" idx="12"/>
          </p:nvPr>
        </p:nvSpPr>
        <p:spPr/>
        <p:txBody>
          <a:bodyPr/>
          <a:lstStyle/>
          <a:p>
            <a:fld id="{B19B0651-EE4F-4900-A07F-96A6BFA9D0F0}"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21.05.2020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B4C71EC6-210F-42DE-9C53-41977AD35B3D}" type="datetimeFigureOut">
              <a:rPr lang="ru-RU" smtClean="0"/>
              <a:t>21.05.2020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21.05.2020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21.05.2020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21.05.2020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21.05.2020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B4C71EC6-210F-42DE-9C53-41977AD35B3D}" type="datetimeFigureOut">
              <a:rPr lang="ru-RU" smtClean="0"/>
              <a:t>21.05.2020</a:t>
            </a:fld>
            <a:endParaRPr lang="ru-RU"/>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ru-RU"/>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B19B0651-EE4F-4900-A07F-96A6BFA9D0F0}"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days.ru/Images/ii1233&amp;1867.htm" TargetMode="External"/><Relationship Id="rId1" Type="http://schemas.openxmlformats.org/officeDocument/2006/relationships/slideLayout" Target="../slideLayouts/slideLayout2.xml"/><Relationship Id="rId4" Type="http://schemas.openxmlformats.org/officeDocument/2006/relationships/image" Target="http://www.days.ru/Images/ib1867.jpg"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ru-RU" dirty="0"/>
          </a:p>
        </p:txBody>
      </p:sp>
      <p:sp>
        <p:nvSpPr>
          <p:cNvPr id="3" name="Подзаголовок 2"/>
          <p:cNvSpPr>
            <a:spLocks noGrp="1"/>
          </p:cNvSpPr>
          <p:nvPr>
            <p:ph type="subTitle" idx="1"/>
          </p:nvPr>
        </p:nvSpPr>
        <p:spPr/>
        <p:txBody>
          <a:bodyPr/>
          <a:lstStyle/>
          <a:p>
            <a:endParaRPr lang="ru-RU"/>
          </a:p>
        </p:txBody>
      </p:sp>
      <p:pic>
        <p:nvPicPr>
          <p:cNvPr id="4" name="Picture 5" descr="Pismennost"/>
          <p:cNvPicPr>
            <a:picLocks noChangeAspect="1" noChangeArrowheads="1"/>
          </p:cNvPicPr>
          <p:nvPr/>
        </p:nvPicPr>
        <p:blipFill>
          <a:blip r:embed="rId2"/>
          <a:srcRect/>
          <a:stretch>
            <a:fillRect/>
          </a:stretch>
        </p:blipFill>
        <p:spPr bwMode="auto">
          <a:xfrm>
            <a:off x="0" y="33959"/>
            <a:ext cx="9144000" cy="6858000"/>
          </a:xfrm>
          <a:prstGeom prst="rect">
            <a:avLst/>
          </a:prstGeom>
          <a:noFill/>
          <a:ln w="9525">
            <a:noFill/>
            <a:miter lim="800000"/>
            <a:headEnd/>
            <a:tailEnd/>
          </a:ln>
        </p:spPr>
      </p:pic>
    </p:spTree>
    <p:extLst>
      <p:ext uri="{BB962C8B-B14F-4D97-AF65-F5344CB8AC3E}">
        <p14:creationId xmlns:p14="http://schemas.microsoft.com/office/powerpoint/2010/main" val="26423393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57200" y="620688"/>
            <a:ext cx="6491064" cy="5505475"/>
          </a:xfrm>
        </p:spPr>
        <p:style>
          <a:lnRef idx="2">
            <a:schemeClr val="accent1">
              <a:shade val="50000"/>
            </a:schemeClr>
          </a:lnRef>
          <a:fillRef idx="1">
            <a:schemeClr val="accent1"/>
          </a:fillRef>
          <a:effectRef idx="0">
            <a:schemeClr val="accent1"/>
          </a:effectRef>
          <a:fontRef idx="minor">
            <a:schemeClr val="lt1"/>
          </a:fontRef>
        </p:style>
        <p:txBody>
          <a:bodyPr/>
          <a:lstStyle/>
          <a:p>
            <a:pPr algn="ctr" eaLnBrk="0" hangingPunct="0"/>
            <a:r>
              <a:rPr lang="ru-RU" sz="2800" b="1" dirty="0">
                <a:solidFill>
                  <a:srgbClr val="FF0000"/>
                </a:solidFill>
                <a:latin typeface="Arial Narrow" pitchFamily="34" charset="0"/>
              </a:rPr>
              <a:t>День славянской письменности </a:t>
            </a:r>
          </a:p>
          <a:p>
            <a:pPr algn="ctr" eaLnBrk="0" hangingPunct="0"/>
            <a:r>
              <a:rPr lang="ru-RU" sz="2800" b="1" dirty="0">
                <a:solidFill>
                  <a:srgbClr val="FF0000"/>
                </a:solidFill>
                <a:latin typeface="Arial Narrow" pitchFamily="34" charset="0"/>
              </a:rPr>
              <a:t>и культуры</a:t>
            </a:r>
            <a:r>
              <a:rPr lang="ru-RU" sz="2800" b="1" dirty="0">
                <a:solidFill>
                  <a:srgbClr val="007033"/>
                </a:solidFill>
                <a:latin typeface="Arial Narrow" pitchFamily="34" charset="0"/>
              </a:rPr>
              <a:t> </a:t>
            </a:r>
          </a:p>
          <a:p>
            <a:pPr algn="ctr" eaLnBrk="0" hangingPunct="0"/>
            <a:r>
              <a:rPr lang="ru-RU" b="1" dirty="0">
                <a:solidFill>
                  <a:srgbClr val="007033"/>
                </a:solidFill>
                <a:latin typeface="Arial Narrow" pitchFamily="34" charset="0"/>
              </a:rPr>
              <a:t>— это праздник просвещения, праздник родного слова, родной книги, родной литературы, родной культуры. Обучаясь различным наукам на родном языке, мы, по выражению древнерусского летописца, пожинаем то, что было посеяно древнейшими просветителями Руси, воспринявшими письменность от первых учителей славянских народов — </a:t>
            </a:r>
          </a:p>
          <a:p>
            <a:pPr algn="ctr" eaLnBrk="0" hangingPunct="0"/>
            <a:r>
              <a:rPr lang="ru-RU" b="1" dirty="0">
                <a:solidFill>
                  <a:srgbClr val="CC0000"/>
                </a:solidFill>
                <a:latin typeface="Arial Narrow" pitchFamily="34" charset="0"/>
              </a:rPr>
              <a:t>святых Кирилла и </a:t>
            </a:r>
            <a:r>
              <a:rPr lang="ru-RU" b="1" dirty="0" err="1">
                <a:solidFill>
                  <a:srgbClr val="CC0000"/>
                </a:solidFill>
                <a:latin typeface="Arial Narrow" pitchFamily="34" charset="0"/>
              </a:rPr>
              <a:t>Мефодия</a:t>
            </a:r>
            <a:endParaRPr lang="ru-RU" dirty="0"/>
          </a:p>
        </p:txBody>
      </p:sp>
      <p:pic>
        <p:nvPicPr>
          <p:cNvPr id="4" name="Рисунок 3"/>
          <p:cNvPicPr/>
          <p:nvPr/>
        </p:nvPicPr>
        <p:blipFill>
          <a:blip r:embed="rId3"/>
          <a:srcRect/>
          <a:stretch>
            <a:fillRect/>
          </a:stretch>
        </p:blipFill>
        <p:spPr bwMode="auto">
          <a:xfrm>
            <a:off x="6304833" y="3508456"/>
            <a:ext cx="2834090" cy="3128315"/>
          </a:xfrm>
          <a:prstGeom prst="rect">
            <a:avLst/>
          </a:prstGeom>
          <a:ln>
            <a:noFill/>
          </a:ln>
          <a:effectLst>
            <a:softEdge rad="112500"/>
          </a:effectLst>
        </p:spPr>
      </p:pic>
    </p:spTree>
    <p:extLst>
      <p:ext uri="{BB962C8B-B14F-4D97-AF65-F5344CB8AC3E}">
        <p14:creationId xmlns:p14="http://schemas.microsoft.com/office/powerpoint/2010/main" val="1218943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96752"/>
            <a:ext cx="2026568" cy="1944216"/>
          </a:xfrm>
        </p:spPr>
        <p:txBody>
          <a:bodyPr/>
          <a:lstStyle/>
          <a:p>
            <a:endParaRPr lang="ru-RU" dirty="0"/>
          </a:p>
        </p:txBody>
      </p:sp>
      <p:sp>
        <p:nvSpPr>
          <p:cNvPr id="3" name="Объект 2"/>
          <p:cNvSpPr>
            <a:spLocks noGrp="1"/>
          </p:cNvSpPr>
          <p:nvPr>
            <p:ph idx="1"/>
          </p:nvPr>
        </p:nvSpPr>
        <p:spPr>
          <a:xfrm>
            <a:off x="5148064" y="476672"/>
            <a:ext cx="3621088" cy="5822107"/>
          </a:xfrm>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ctr"/>
            <a:r>
              <a:rPr lang="ru-RU" sz="4000" i="1" dirty="0" smtClean="0">
                <a:solidFill>
                  <a:srgbClr val="CC0000"/>
                </a:solidFill>
                <a:latin typeface="Impact" pitchFamily="34" charset="0"/>
              </a:rPr>
              <a:t>24 мая</a:t>
            </a:r>
          </a:p>
          <a:p>
            <a:pPr algn="ctr"/>
            <a:r>
              <a:rPr lang="ru-RU" sz="4000" i="1" dirty="0" smtClean="0">
                <a:solidFill>
                  <a:srgbClr val="CC0000"/>
                </a:solidFill>
                <a:latin typeface="Impact" pitchFamily="34" charset="0"/>
              </a:rPr>
              <a:t>День </a:t>
            </a:r>
            <a:r>
              <a:rPr lang="ru-RU" sz="4000" i="1" dirty="0">
                <a:solidFill>
                  <a:srgbClr val="CC0000"/>
                </a:solidFill>
                <a:latin typeface="Impact" pitchFamily="34" charset="0"/>
              </a:rPr>
              <a:t>памяти</a:t>
            </a:r>
            <a:r>
              <a:rPr lang="ru-RU" sz="4000" dirty="0">
                <a:latin typeface="Impact" pitchFamily="34" charset="0"/>
              </a:rPr>
              <a:t> </a:t>
            </a:r>
            <a:r>
              <a:rPr lang="ru-RU" sz="3600" dirty="0">
                <a:solidFill>
                  <a:srgbClr val="000000"/>
                </a:solidFill>
                <a:latin typeface="Impact" pitchFamily="34" charset="0"/>
                <a:cs typeface="Times New Roman" pitchFamily="18" charset="0"/>
              </a:rPr>
              <a:t>первоучителей славянских народов – святых равноапостольных братьев </a:t>
            </a:r>
            <a:r>
              <a:rPr lang="ru-RU" sz="4000" dirty="0">
                <a:solidFill>
                  <a:srgbClr val="000000"/>
                </a:solidFill>
                <a:latin typeface="Impact" pitchFamily="34" charset="0"/>
                <a:cs typeface="Times New Roman" pitchFamily="18" charset="0"/>
              </a:rPr>
              <a:t/>
            </a:r>
            <a:br>
              <a:rPr lang="ru-RU" sz="4000" dirty="0">
                <a:solidFill>
                  <a:srgbClr val="000000"/>
                </a:solidFill>
                <a:latin typeface="Impact" pitchFamily="34" charset="0"/>
                <a:cs typeface="Times New Roman" pitchFamily="18" charset="0"/>
              </a:rPr>
            </a:br>
            <a:r>
              <a:rPr lang="ru-RU" sz="3600" b="1" i="1" dirty="0">
                <a:solidFill>
                  <a:srgbClr val="CC0000"/>
                </a:solidFill>
                <a:latin typeface="Impact" pitchFamily="34" charset="0"/>
                <a:cs typeface="Times New Roman" pitchFamily="18" charset="0"/>
              </a:rPr>
              <a:t>Кирилла и </a:t>
            </a:r>
            <a:r>
              <a:rPr lang="ru-RU" sz="3600" b="1" i="1" dirty="0" err="1">
                <a:solidFill>
                  <a:srgbClr val="CC0000"/>
                </a:solidFill>
                <a:latin typeface="Impact" pitchFamily="34" charset="0"/>
                <a:cs typeface="Times New Roman" pitchFamily="18" charset="0"/>
              </a:rPr>
              <a:t>Мефодия</a:t>
            </a:r>
            <a:endParaRPr lang="ru-RU" sz="3600" dirty="0"/>
          </a:p>
        </p:txBody>
      </p:sp>
      <p:pic>
        <p:nvPicPr>
          <p:cNvPr id="4" name="Содержимое 3" descr="polo34.jpg"/>
          <p:cNvPicPr>
            <a:picLocks noGrp="1" noChangeAspect="1"/>
          </p:cNvPicPr>
          <p:nvPr>
            <p:ph idx="1"/>
          </p:nvPr>
        </p:nvPicPr>
        <p:blipFill>
          <a:blip r:embed="rId2"/>
          <a:srcRect l="39070" t="11023" r="20692" b="11591"/>
          <a:stretch>
            <a:fillRect/>
          </a:stretch>
        </p:blipFill>
        <p:spPr>
          <a:xfrm>
            <a:off x="323850" y="620713"/>
            <a:ext cx="3851275" cy="5554662"/>
          </a:xfrm>
          <a:ln w="57150">
            <a:solidFill>
              <a:srgbClr val="FF0000"/>
            </a:solidFill>
          </a:ln>
          <a:effectLst>
            <a:outerShdw dist="139700" dir="2700000" algn="tl" rotWithShape="0">
              <a:srgbClr val="333333">
                <a:alpha val="64999"/>
              </a:srgbClr>
            </a:outerShdw>
          </a:effectLst>
        </p:spPr>
      </p:pic>
      <p:pic>
        <p:nvPicPr>
          <p:cNvPr id="5" name="Содержимое 3" descr="polo34.jpg"/>
          <p:cNvPicPr>
            <a:picLocks noGrp="1" noChangeAspect="1"/>
          </p:cNvPicPr>
          <p:nvPr>
            <p:ph idx="1"/>
          </p:nvPr>
        </p:nvPicPr>
        <p:blipFill>
          <a:blip r:embed="rId2"/>
          <a:srcRect l="39070" t="11023" r="20692" b="11591"/>
          <a:stretch>
            <a:fillRect/>
          </a:stretch>
        </p:blipFill>
        <p:spPr>
          <a:xfrm>
            <a:off x="107504" y="548680"/>
            <a:ext cx="3851275" cy="5554662"/>
          </a:xfrm>
          <a:ln w="57150">
            <a:solidFill>
              <a:srgbClr val="FF0000"/>
            </a:solidFill>
          </a:ln>
          <a:effectLst>
            <a:outerShdw dist="139700" dir="2700000" algn="tl" rotWithShape="0">
              <a:srgbClr val="333333">
                <a:alpha val="64999"/>
              </a:srgbClr>
            </a:outerShdw>
          </a:effectLst>
        </p:spPr>
      </p:pic>
    </p:spTree>
    <p:extLst>
      <p:ext uri="{BB962C8B-B14F-4D97-AF65-F5344CB8AC3E}">
        <p14:creationId xmlns:p14="http://schemas.microsoft.com/office/powerpoint/2010/main" val="1303508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strVal val="#ppt_w*0.70"/>
                                          </p:val>
                                        </p:tav>
                                        <p:tav tm="100000">
                                          <p:val>
                                            <p:strVal val="#ppt_w"/>
                                          </p:val>
                                        </p:tav>
                                      </p:tavLst>
                                    </p:anim>
                                    <p:anim calcmode="lin" valueType="num">
                                      <p:cBhvr>
                                        <p:cTn id="8" dur="2000" fill="hold"/>
                                        <p:tgtEl>
                                          <p:spTgt spid="4"/>
                                        </p:tgtEl>
                                        <p:attrNameLst>
                                          <p:attrName>ppt_h</p:attrName>
                                        </p:attrNameLst>
                                      </p:cBhvr>
                                      <p:tavLst>
                                        <p:tav tm="0">
                                          <p:val>
                                            <p:strVal val="#ppt_h"/>
                                          </p:val>
                                        </p:tav>
                                        <p:tav tm="100000">
                                          <p:val>
                                            <p:strVal val="#ppt_h"/>
                                          </p:val>
                                        </p:tav>
                                      </p:tavLst>
                                    </p:anim>
                                    <p:animEffect transition="in" filter="fade">
                                      <p:cBhvr>
                                        <p:cTn id="9" dur="2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2000" fill="hold"/>
                                        <p:tgtEl>
                                          <p:spTgt spid="5"/>
                                        </p:tgtEl>
                                        <p:attrNameLst>
                                          <p:attrName>ppt_w</p:attrName>
                                        </p:attrNameLst>
                                      </p:cBhvr>
                                      <p:tavLst>
                                        <p:tav tm="0">
                                          <p:val>
                                            <p:strVal val="#ppt_w*0.70"/>
                                          </p:val>
                                        </p:tav>
                                        <p:tav tm="100000">
                                          <p:val>
                                            <p:strVal val="#ppt_w"/>
                                          </p:val>
                                        </p:tav>
                                      </p:tavLst>
                                    </p:anim>
                                    <p:anim calcmode="lin" valueType="num">
                                      <p:cBhvr>
                                        <p:cTn id="15" dur="2000" fill="hold"/>
                                        <p:tgtEl>
                                          <p:spTgt spid="5"/>
                                        </p:tgtEl>
                                        <p:attrNameLst>
                                          <p:attrName>ppt_h</p:attrName>
                                        </p:attrNameLst>
                                      </p:cBhvr>
                                      <p:tavLst>
                                        <p:tav tm="0">
                                          <p:val>
                                            <p:strVal val="#ppt_h"/>
                                          </p:val>
                                        </p:tav>
                                        <p:tav tm="100000">
                                          <p:val>
                                            <p:strVal val="#ppt_h"/>
                                          </p:val>
                                        </p:tav>
                                      </p:tavLst>
                                    </p:anim>
                                    <p:animEffect transition="in" filter="fade">
                                      <p:cBhvr>
                                        <p:cTn id="16"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60848"/>
            <a:ext cx="2746648" cy="2016224"/>
          </a:xfrm>
        </p:spPr>
        <p:txBody>
          <a:bodyPr/>
          <a:lstStyle/>
          <a:p>
            <a:endParaRPr lang="ru-RU" dirty="0"/>
          </a:p>
        </p:txBody>
      </p:sp>
      <p:sp>
        <p:nvSpPr>
          <p:cNvPr id="3" name="Объект 2"/>
          <p:cNvSpPr>
            <a:spLocks noGrp="1"/>
          </p:cNvSpPr>
          <p:nvPr>
            <p:ph idx="1"/>
          </p:nvPr>
        </p:nvSpPr>
        <p:spPr>
          <a:xfrm>
            <a:off x="4932040" y="548680"/>
            <a:ext cx="3621088" cy="5606083"/>
          </a:xfrm>
        </p:spPr>
        <p:style>
          <a:lnRef idx="2">
            <a:schemeClr val="accent1">
              <a:shade val="50000"/>
            </a:schemeClr>
          </a:lnRef>
          <a:fillRef idx="1">
            <a:schemeClr val="accent1"/>
          </a:fillRef>
          <a:effectRef idx="0">
            <a:schemeClr val="accent1"/>
          </a:effectRef>
          <a:fontRef idx="minor">
            <a:schemeClr val="lt1"/>
          </a:fontRef>
        </p:style>
        <p:txBody>
          <a:bodyPr>
            <a:normAutofit fontScale="92500" lnSpcReduction="10000"/>
          </a:bodyPr>
          <a:lstStyle/>
          <a:p>
            <a:pPr>
              <a:buNone/>
            </a:pPr>
            <a:r>
              <a:rPr lang="ru-RU" dirty="0"/>
              <a:t> </a:t>
            </a:r>
            <a:r>
              <a:rPr lang="ru-RU" b="1" dirty="0">
                <a:solidFill>
                  <a:srgbClr val="CC0000"/>
                </a:solidFill>
                <a:latin typeface="Times New Roman" pitchFamily="18" charset="0"/>
              </a:rPr>
              <a:t>С 1987 года</a:t>
            </a:r>
            <a:r>
              <a:rPr lang="ru-RU" b="1" dirty="0">
                <a:latin typeface="Times New Roman" pitchFamily="18" charset="0"/>
              </a:rPr>
              <a:t> в нашей стране к этому празднику стали приурочиваться Дни славянской письменности и культуры. </a:t>
            </a:r>
          </a:p>
          <a:p>
            <a:pPr>
              <a:buNone/>
            </a:pPr>
            <a:r>
              <a:rPr lang="ru-RU" b="1" dirty="0">
                <a:latin typeface="Times New Roman" pitchFamily="18" charset="0"/>
              </a:rPr>
              <a:t>         Церковный календарь сохранил точные сведения о дне кончины каждого из братьев. Святой </a:t>
            </a:r>
            <a:r>
              <a:rPr lang="ru-RU" b="1" dirty="0">
                <a:solidFill>
                  <a:srgbClr val="FF0000"/>
                </a:solidFill>
                <a:latin typeface="Times New Roman" pitchFamily="18" charset="0"/>
              </a:rPr>
              <a:t>Кирилл </a:t>
            </a:r>
            <a:r>
              <a:rPr lang="ru-RU" b="1" dirty="0">
                <a:latin typeface="Times New Roman" pitchFamily="18" charset="0"/>
              </a:rPr>
              <a:t>скончался 14 февраля (27 февраля по н. ст.) 869 года, а </a:t>
            </a:r>
            <a:r>
              <a:rPr lang="ru-RU" b="1" dirty="0">
                <a:solidFill>
                  <a:srgbClr val="FF0000"/>
                </a:solidFill>
                <a:latin typeface="Times New Roman" pitchFamily="18" charset="0"/>
              </a:rPr>
              <a:t>Мефодий</a:t>
            </a:r>
            <a:r>
              <a:rPr lang="ru-RU" b="1" dirty="0">
                <a:latin typeface="Times New Roman" pitchFamily="18" charset="0"/>
              </a:rPr>
              <a:t> - 6 апреля (19 апреля по н. ст.) 885 года. </a:t>
            </a:r>
            <a:endParaRPr lang="ru-RU" dirty="0"/>
          </a:p>
        </p:txBody>
      </p:sp>
      <p:pic>
        <p:nvPicPr>
          <p:cNvPr id="4" name="Рисунок 3" descr="День славянской письменности и культуры"/>
          <p:cNvPicPr/>
          <p:nvPr/>
        </p:nvPicPr>
        <p:blipFill>
          <a:blip r:embed="rId2"/>
          <a:srcRect l="14221" r="14296"/>
          <a:stretch>
            <a:fillRect/>
          </a:stretch>
        </p:blipFill>
        <p:spPr bwMode="auto">
          <a:xfrm>
            <a:off x="467544" y="1196752"/>
            <a:ext cx="3802062" cy="388778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8471149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63888" y="692696"/>
            <a:ext cx="5122912" cy="1872208"/>
          </a:xfrm>
        </p:spPr>
        <p:style>
          <a:lnRef idx="3">
            <a:schemeClr val="lt1"/>
          </a:lnRef>
          <a:fillRef idx="1">
            <a:schemeClr val="accent2"/>
          </a:fillRef>
          <a:effectRef idx="1">
            <a:schemeClr val="accent2"/>
          </a:effectRef>
          <a:fontRef idx="minor">
            <a:schemeClr val="lt1"/>
          </a:fontRef>
        </p:style>
        <p:txBody>
          <a:bodyPr>
            <a:normAutofit fontScale="90000"/>
          </a:bodyPr>
          <a:lstStyle/>
          <a:p>
            <a:r>
              <a:rPr lang="ru-RU" dirty="0">
                <a:solidFill>
                  <a:srgbClr val="FF0000"/>
                </a:solidFill>
                <a:latin typeface="Calibri" pitchFamily="34" charset="0"/>
              </a:rPr>
              <a:t>Почему День славянской </a:t>
            </a:r>
            <a:r>
              <a:rPr lang="ru-RU" dirty="0">
                <a:solidFill>
                  <a:srgbClr val="FF0000"/>
                </a:solidFill>
              </a:rPr>
              <a:t/>
            </a:r>
            <a:br>
              <a:rPr lang="ru-RU" dirty="0">
                <a:solidFill>
                  <a:srgbClr val="FF0000"/>
                </a:solidFill>
              </a:rPr>
            </a:br>
            <a:r>
              <a:rPr lang="ru-RU" dirty="0">
                <a:solidFill>
                  <a:srgbClr val="FF0000"/>
                </a:solidFill>
                <a:latin typeface="Calibri" pitchFamily="34" charset="0"/>
              </a:rPr>
              <a:t>письменности и культуры </a:t>
            </a:r>
            <a:br>
              <a:rPr lang="ru-RU" dirty="0">
                <a:solidFill>
                  <a:srgbClr val="FF0000"/>
                </a:solidFill>
                <a:latin typeface="Calibri" pitchFamily="34" charset="0"/>
              </a:rPr>
            </a:br>
            <a:r>
              <a:rPr lang="ru-RU" dirty="0">
                <a:solidFill>
                  <a:srgbClr val="FF0000"/>
                </a:solidFill>
                <a:latin typeface="Calibri" pitchFamily="34" charset="0"/>
              </a:rPr>
              <a:t>празднуется 24 мая?</a:t>
            </a:r>
            <a:br>
              <a:rPr lang="ru-RU" dirty="0">
                <a:solidFill>
                  <a:srgbClr val="FF0000"/>
                </a:solidFill>
                <a:latin typeface="Calibri" pitchFamily="34" charset="0"/>
              </a:rPr>
            </a:br>
            <a:endParaRPr lang="ru-RU" dirty="0"/>
          </a:p>
        </p:txBody>
      </p:sp>
      <p:sp>
        <p:nvSpPr>
          <p:cNvPr id="3" name="Объект 2"/>
          <p:cNvSpPr>
            <a:spLocks noGrp="1"/>
          </p:cNvSpPr>
          <p:nvPr>
            <p:ph idx="1"/>
          </p:nvPr>
        </p:nvSpPr>
        <p:spPr>
          <a:xfrm>
            <a:off x="971600" y="3212976"/>
            <a:ext cx="7715200" cy="3240360"/>
          </a:xfrm>
        </p:spPr>
        <p:style>
          <a:lnRef idx="3">
            <a:schemeClr val="lt1"/>
          </a:lnRef>
          <a:fillRef idx="1">
            <a:schemeClr val="accent5"/>
          </a:fillRef>
          <a:effectRef idx="1">
            <a:schemeClr val="accent5"/>
          </a:effectRef>
          <a:fontRef idx="minor">
            <a:schemeClr val="lt1"/>
          </a:fontRef>
        </p:style>
        <p:txBody>
          <a:bodyPr>
            <a:normAutofit fontScale="92500"/>
          </a:bodyPr>
          <a:lstStyle/>
          <a:p>
            <a:r>
              <a:rPr lang="ru-RU" dirty="0">
                <a:solidFill>
                  <a:srgbClr val="FC24E2"/>
                </a:solidFill>
              </a:rPr>
              <a:t> </a:t>
            </a:r>
            <a:r>
              <a:rPr lang="ru-RU" b="1" dirty="0">
                <a:solidFill>
                  <a:srgbClr val="FC24E2"/>
                </a:solidFill>
                <a:latin typeface="Arial Narrow" pitchFamily="34" charset="0"/>
              </a:rPr>
              <a:t>11 мая 330 года </a:t>
            </a:r>
            <a:r>
              <a:rPr lang="ru-RU" b="1" dirty="0">
                <a:solidFill>
                  <a:srgbClr val="00B050"/>
                </a:solidFill>
                <a:latin typeface="Arial Narrow" pitchFamily="34" charset="0"/>
              </a:rPr>
              <a:t>— день рождения и освящения Константинополя — Нового Рима. С этого дня начался отсчет византийской истории, и потому день 11 мая навсегда вписан в историю византийской культуры. Святые Кирилл и Мефодий — выдающиеся представители византийской православной культуры — послужили рождению славянской православной культуры, и потому их общая церковная память (главный церковный праздник в их честь) совершается                       </a:t>
            </a:r>
            <a:r>
              <a:rPr lang="ru-RU" b="1" dirty="0">
                <a:solidFill>
                  <a:srgbClr val="FC24E2"/>
                </a:solidFill>
                <a:latin typeface="Arial Narrow" pitchFamily="34" charset="0"/>
              </a:rPr>
              <a:t>11 мая (24 мая по н. ст.).</a:t>
            </a:r>
            <a:endParaRPr lang="ru-RU" dirty="0"/>
          </a:p>
        </p:txBody>
      </p:sp>
      <p:pic>
        <p:nvPicPr>
          <p:cNvPr id="4" name="Picture 2"/>
          <p:cNvPicPr>
            <a:picLocks noChangeAspect="1" noChangeArrowheads="1"/>
          </p:cNvPicPr>
          <p:nvPr/>
        </p:nvPicPr>
        <p:blipFill>
          <a:blip r:embed="rId2"/>
          <a:srcRect/>
          <a:stretch>
            <a:fillRect/>
          </a:stretch>
        </p:blipFill>
        <p:spPr bwMode="auto">
          <a:xfrm>
            <a:off x="0" y="0"/>
            <a:ext cx="3276600" cy="2808288"/>
          </a:xfrm>
          <a:prstGeom prst="rect">
            <a:avLst/>
          </a:prstGeom>
          <a:noFill/>
          <a:ln w="9525">
            <a:noFill/>
            <a:miter lim="800000"/>
            <a:headEnd/>
            <a:tailEnd/>
          </a:ln>
        </p:spPr>
      </p:pic>
    </p:spTree>
    <p:extLst>
      <p:ext uri="{BB962C8B-B14F-4D97-AF65-F5344CB8AC3E}">
        <p14:creationId xmlns:p14="http://schemas.microsoft.com/office/powerpoint/2010/main" val="636695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788024" y="476672"/>
            <a:ext cx="3898776" cy="5649491"/>
          </a:xfrm>
        </p:spPr>
        <p:style>
          <a:lnRef idx="1">
            <a:schemeClr val="accent5"/>
          </a:lnRef>
          <a:fillRef idx="2">
            <a:schemeClr val="accent5"/>
          </a:fillRef>
          <a:effectRef idx="1">
            <a:schemeClr val="accent5"/>
          </a:effectRef>
          <a:fontRef idx="minor">
            <a:schemeClr val="dk1"/>
          </a:fontRef>
        </p:style>
        <p:txBody>
          <a:bodyPr>
            <a:normAutofit lnSpcReduction="10000"/>
          </a:bodyPr>
          <a:lstStyle/>
          <a:p>
            <a:pPr eaLnBrk="0" hangingPunct="0"/>
            <a:r>
              <a:rPr lang="ru-RU" b="1" i="1" dirty="0">
                <a:solidFill>
                  <a:srgbClr val="007033"/>
                </a:solidFill>
                <a:latin typeface="Arial Narrow" pitchFamily="34" charset="0"/>
              </a:rPr>
              <a:t>Если же спросить славянских грамотеев так:</a:t>
            </a:r>
          </a:p>
          <a:p>
            <a:pPr eaLnBrk="0" hangingPunct="0"/>
            <a:r>
              <a:rPr lang="ru-RU" b="1" i="1" dirty="0">
                <a:solidFill>
                  <a:srgbClr val="007033"/>
                </a:solidFill>
                <a:latin typeface="Arial Narrow" pitchFamily="34" charset="0"/>
              </a:rPr>
              <a:t>   Кто вам письмена сотворил или книги перевел,</a:t>
            </a:r>
          </a:p>
          <a:p>
            <a:pPr eaLnBrk="0" hangingPunct="0"/>
            <a:r>
              <a:rPr lang="ru-RU" b="1" i="1" dirty="0">
                <a:solidFill>
                  <a:srgbClr val="007033"/>
                </a:solidFill>
                <a:latin typeface="Arial Narrow" pitchFamily="34" charset="0"/>
              </a:rPr>
              <a:t>   То все знают и, отвечая, говорят:</a:t>
            </a:r>
          </a:p>
          <a:p>
            <a:pPr eaLnBrk="0" hangingPunct="0"/>
            <a:r>
              <a:rPr lang="ru-RU" b="1" i="1" dirty="0">
                <a:solidFill>
                  <a:srgbClr val="007033"/>
                </a:solidFill>
                <a:latin typeface="Arial Narrow" pitchFamily="34" charset="0"/>
              </a:rPr>
              <a:t>   Святой Константин Философ, </a:t>
            </a:r>
          </a:p>
          <a:p>
            <a:pPr eaLnBrk="0" hangingPunct="0"/>
            <a:r>
              <a:rPr lang="ru-RU" b="1" i="1" dirty="0">
                <a:solidFill>
                  <a:srgbClr val="007033"/>
                </a:solidFill>
                <a:latin typeface="Arial Narrow" pitchFamily="34" charset="0"/>
              </a:rPr>
              <a:t>нареченный Кириллом, —   </a:t>
            </a:r>
            <a:r>
              <a:rPr lang="ru-RU" b="1" i="1" dirty="0">
                <a:solidFill>
                  <a:srgbClr val="007033"/>
                </a:solidFill>
              </a:rPr>
              <a:t>  </a:t>
            </a:r>
            <a:r>
              <a:rPr lang="ru-RU" b="1" i="1" dirty="0">
                <a:solidFill>
                  <a:srgbClr val="007033"/>
                </a:solidFill>
                <a:latin typeface="Arial Narrow" pitchFamily="34" charset="0"/>
              </a:rPr>
              <a:t>Он нам письмена сотворил </a:t>
            </a:r>
          </a:p>
          <a:p>
            <a:pPr eaLnBrk="0" hangingPunct="0"/>
            <a:r>
              <a:rPr lang="ru-RU" b="1" i="1" dirty="0">
                <a:solidFill>
                  <a:srgbClr val="007033"/>
                </a:solidFill>
                <a:latin typeface="Arial Narrow" pitchFamily="34" charset="0"/>
              </a:rPr>
              <a:t>и книги перевел.</a:t>
            </a:r>
          </a:p>
          <a:p>
            <a:pPr algn="r" eaLnBrk="0" hangingPunct="0"/>
            <a:r>
              <a:rPr lang="ru-RU" b="1" i="1" dirty="0">
                <a:latin typeface="Arial Narrow" pitchFamily="34" charset="0"/>
              </a:rPr>
              <a:t>Черноризец Храбр</a:t>
            </a:r>
          </a:p>
          <a:p>
            <a:endParaRPr lang="ru-RU" dirty="0"/>
          </a:p>
        </p:txBody>
      </p:sp>
      <p:pic>
        <p:nvPicPr>
          <p:cNvPr id="4" name="Picture 2"/>
          <p:cNvPicPr>
            <a:picLocks noChangeAspect="1" noChangeArrowheads="1"/>
          </p:cNvPicPr>
          <p:nvPr/>
        </p:nvPicPr>
        <p:blipFill>
          <a:blip r:embed="rId2"/>
          <a:srcRect/>
          <a:stretch>
            <a:fillRect/>
          </a:stretch>
        </p:blipFill>
        <p:spPr bwMode="auto">
          <a:xfrm>
            <a:off x="323850" y="279400"/>
            <a:ext cx="4203700" cy="6318250"/>
          </a:xfrm>
          <a:prstGeom prst="rect">
            <a:avLst/>
          </a:prstGeom>
          <a:noFill/>
          <a:ln w="9525">
            <a:noFill/>
            <a:miter lim="800000"/>
            <a:headEnd/>
            <a:tailEnd/>
          </a:ln>
        </p:spPr>
      </p:pic>
    </p:spTree>
    <p:extLst>
      <p:ext uri="{BB962C8B-B14F-4D97-AF65-F5344CB8AC3E}">
        <p14:creationId xmlns:p14="http://schemas.microsoft.com/office/powerpoint/2010/main" val="2188460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572000" y="476672"/>
            <a:ext cx="4114800" cy="5649491"/>
          </a:xfrm>
        </p:spPr>
        <p:style>
          <a:lnRef idx="3">
            <a:schemeClr val="lt1"/>
          </a:lnRef>
          <a:fillRef idx="1">
            <a:schemeClr val="accent5"/>
          </a:fillRef>
          <a:effectRef idx="1">
            <a:schemeClr val="accent5"/>
          </a:effectRef>
          <a:fontRef idx="minor">
            <a:schemeClr val="lt1"/>
          </a:fontRef>
        </p:style>
        <p:txBody>
          <a:bodyPr>
            <a:normAutofit lnSpcReduction="10000"/>
          </a:bodyPr>
          <a:lstStyle/>
          <a:p>
            <a:r>
              <a:rPr lang="ru-RU" sz="3200" b="1" i="1" dirty="0">
                <a:solidFill>
                  <a:srgbClr val="FF0000"/>
                </a:solidFill>
              </a:rPr>
              <a:t>Кирилл</a:t>
            </a:r>
            <a:r>
              <a:rPr lang="ru-RU" sz="3200" b="1" i="1" dirty="0"/>
              <a:t> ( род. в 827 г. , до принятия монашества – Константин) и </a:t>
            </a:r>
            <a:r>
              <a:rPr lang="ru-RU" sz="3200" b="1" i="1" dirty="0">
                <a:solidFill>
                  <a:srgbClr val="FF0000"/>
                </a:solidFill>
              </a:rPr>
              <a:t>Мефодий</a:t>
            </a:r>
            <a:r>
              <a:rPr lang="ru-RU" sz="3200" b="1" i="1" dirty="0"/>
              <a:t>  ( род. в 815 г., мирское имя неизвестно) родились в семье  византийского военачальника                  из г. Фессалоники  </a:t>
            </a:r>
            <a:r>
              <a:rPr lang="ru-RU" sz="2800" b="1" i="1" dirty="0">
                <a:latin typeface="Arial" charset="0"/>
              </a:rPr>
              <a:t>(</a:t>
            </a:r>
            <a:r>
              <a:rPr lang="ru-RU" sz="2800" b="1" i="1" dirty="0" err="1">
                <a:latin typeface="Arial" charset="0"/>
              </a:rPr>
              <a:t>Солуни</a:t>
            </a:r>
            <a:r>
              <a:rPr lang="ru-RU" sz="2800" b="1" i="1" dirty="0">
                <a:latin typeface="Arial" charset="0"/>
              </a:rPr>
              <a:t> </a:t>
            </a:r>
            <a:r>
              <a:rPr lang="ru-RU" sz="3200" b="1" i="1" dirty="0"/>
              <a:t>Греция)</a:t>
            </a:r>
          </a:p>
          <a:p>
            <a:endParaRPr lang="ru-RU" dirty="0"/>
          </a:p>
        </p:txBody>
      </p:sp>
      <p:pic>
        <p:nvPicPr>
          <p:cNvPr id="4" name="Рисунок 3" descr="http://www.rosinka.vrn.ru/ru_yaz/images/kir_mif2.jpg"/>
          <p:cNvPicPr/>
          <p:nvPr/>
        </p:nvPicPr>
        <p:blipFill>
          <a:blip r:embed="rId2"/>
          <a:srcRect/>
          <a:stretch>
            <a:fillRect/>
          </a:stretch>
        </p:blipFill>
        <p:spPr bwMode="auto">
          <a:xfrm>
            <a:off x="755576" y="548680"/>
            <a:ext cx="3679825" cy="45720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182868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11960" y="274638"/>
            <a:ext cx="4474840" cy="6178698"/>
          </a:xfrm>
        </p:spPr>
        <p:style>
          <a:lnRef idx="1">
            <a:schemeClr val="accent6"/>
          </a:lnRef>
          <a:fillRef idx="2">
            <a:schemeClr val="accent6"/>
          </a:fillRef>
          <a:effectRef idx="1">
            <a:schemeClr val="accent6"/>
          </a:effectRef>
          <a:fontRef idx="minor">
            <a:schemeClr val="dk1"/>
          </a:fontRef>
        </p:style>
        <p:txBody>
          <a:bodyPr>
            <a:normAutofit fontScale="90000"/>
          </a:bodyPr>
          <a:lstStyle/>
          <a:p>
            <a:pPr>
              <a:lnSpc>
                <a:spcPct val="90000"/>
              </a:lnSpc>
            </a:pPr>
            <a:r>
              <a:rPr lang="ru-RU" dirty="0">
                <a:latin typeface="Arial" charset="0"/>
              </a:rPr>
              <a:t> </a:t>
            </a:r>
            <a:r>
              <a:rPr lang="ru-RU" i="1" dirty="0">
                <a:solidFill>
                  <a:srgbClr val="FF0000"/>
                </a:solidFill>
              </a:rPr>
              <a:t>В </a:t>
            </a:r>
            <a:r>
              <a:rPr lang="ru-RU" i="1" dirty="0">
                <a:solidFill>
                  <a:srgbClr val="FF0000"/>
                </a:solidFill>
                <a:latin typeface="Times New Roman" pitchFamily="18" charset="0"/>
              </a:rPr>
              <a:t>862</a:t>
            </a:r>
            <a:r>
              <a:rPr lang="ru-RU" i="1" dirty="0">
                <a:solidFill>
                  <a:srgbClr val="FF0000"/>
                </a:solidFill>
              </a:rPr>
              <a:t> году</a:t>
            </a:r>
            <a:r>
              <a:rPr lang="ru-RU" i="1" dirty="0"/>
              <a:t>  </a:t>
            </a:r>
            <a:br>
              <a:rPr lang="ru-RU" i="1" dirty="0"/>
            </a:br>
            <a:r>
              <a:rPr lang="ru-RU" i="1" dirty="0"/>
              <a:t>    посольство правителя </a:t>
            </a:r>
            <a:r>
              <a:rPr lang="ru-RU" i="1" dirty="0" err="1"/>
              <a:t>Великоморавской</a:t>
            </a:r>
            <a:r>
              <a:rPr lang="ru-RU" i="1" dirty="0"/>
              <a:t> державы </a:t>
            </a:r>
            <a:r>
              <a:rPr lang="ru-RU" sz="3200" i="1" dirty="0"/>
              <a:t>(Чехия, Словакия, Богемия, часть Австрии и Венгрии) </a:t>
            </a:r>
            <a:r>
              <a:rPr lang="ru-RU" i="1" dirty="0"/>
              <a:t>князя Ростислава  просило у императора Михаила прислать учителей для проповеди в недавно принявшей христианство стране</a:t>
            </a:r>
            <a:endParaRPr lang="ru-RU" dirty="0"/>
          </a:p>
        </p:txBody>
      </p:sp>
      <p:pic>
        <p:nvPicPr>
          <p:cNvPr id="4" name="Picture 4" descr="sv_rostis"/>
          <p:cNvPicPr>
            <a:picLocks noGrp="1" noChangeAspect="1" noChangeArrowheads="1"/>
          </p:cNvPicPr>
          <p:nvPr>
            <p:ph idx="1"/>
          </p:nvPr>
        </p:nvPicPr>
        <p:blipFill>
          <a:blip r:embed="rId2" cstate="print"/>
          <a:srcRect/>
          <a:stretch>
            <a:fillRect/>
          </a:stretch>
        </p:blipFill>
        <p:spPr bwMode="auto">
          <a:xfrm>
            <a:off x="539552" y="476672"/>
            <a:ext cx="3312368" cy="3672408"/>
          </a:xfrm>
          <a:prstGeom prst="ellipse">
            <a:avLst/>
          </a:prstGeom>
          <a:ln>
            <a:noFill/>
          </a:ln>
          <a:effectLst>
            <a:softEdge rad="112500"/>
          </a:effectLst>
        </p:spPr>
      </p:pic>
    </p:spTree>
    <p:extLst>
      <p:ext uri="{BB962C8B-B14F-4D97-AF65-F5344CB8AC3E}">
        <p14:creationId xmlns:p14="http://schemas.microsoft.com/office/powerpoint/2010/main" val="4880309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362274"/>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ru-RU" i="1" dirty="0">
                <a:latin typeface="Calibri" pitchFamily="34" charset="0"/>
              </a:rPr>
              <a:t>пойду с радостью, если у них есть буквы для их языка… Учить без азбуки и без книг все равно, что писать беседу на воде.</a:t>
            </a:r>
            <a:br>
              <a:rPr lang="ru-RU" i="1" dirty="0">
                <a:latin typeface="Calibri" pitchFamily="34" charset="0"/>
              </a:rPr>
            </a:br>
            <a:r>
              <a:rPr lang="ru-RU" i="1" dirty="0" err="1">
                <a:latin typeface="Calibri" pitchFamily="34" charset="0"/>
              </a:rPr>
              <a:t>Св.Кирилл</a:t>
            </a:r>
            <a:r>
              <a:rPr lang="ru-RU" dirty="0">
                <a:latin typeface="Calibri" pitchFamily="34" charset="0"/>
              </a:rPr>
              <a:t/>
            </a:r>
            <a:br>
              <a:rPr lang="ru-RU" dirty="0">
                <a:latin typeface="Calibri" pitchFamily="34" charset="0"/>
              </a:rPr>
            </a:br>
            <a:endParaRPr lang="ru-RU" dirty="0"/>
          </a:p>
        </p:txBody>
      </p:sp>
      <p:sp>
        <p:nvSpPr>
          <p:cNvPr id="3" name="Объект 2"/>
          <p:cNvSpPr>
            <a:spLocks noGrp="1"/>
          </p:cNvSpPr>
          <p:nvPr>
            <p:ph idx="1"/>
          </p:nvPr>
        </p:nvSpPr>
        <p:spPr>
          <a:xfrm>
            <a:off x="5220072" y="2276872"/>
            <a:ext cx="3466728" cy="3849291"/>
          </a:xfrm>
        </p:spPr>
        <p:style>
          <a:lnRef idx="3">
            <a:schemeClr val="lt1"/>
          </a:lnRef>
          <a:fillRef idx="1">
            <a:schemeClr val="accent5"/>
          </a:fillRef>
          <a:effectRef idx="1">
            <a:schemeClr val="accent5"/>
          </a:effectRef>
          <a:fontRef idx="minor">
            <a:schemeClr val="lt1"/>
          </a:fontRef>
        </p:style>
        <p:txBody>
          <a:bodyPr>
            <a:normAutofit fontScale="92500" lnSpcReduction="20000"/>
          </a:bodyPr>
          <a:lstStyle/>
          <a:p>
            <a:r>
              <a:rPr lang="ru-RU" b="1" dirty="0"/>
              <a:t>С помощью брата </a:t>
            </a:r>
            <a:r>
              <a:rPr lang="ru-RU" b="1" dirty="0" err="1"/>
              <a:t>Мефодия</a:t>
            </a:r>
            <a:r>
              <a:rPr lang="ru-RU" b="1" dirty="0"/>
              <a:t>  </a:t>
            </a:r>
            <a:r>
              <a:rPr lang="ru-RU" b="1" dirty="0">
                <a:latin typeface="Arial" charset="0"/>
              </a:rPr>
              <a:t>                                                                 </a:t>
            </a:r>
            <a:r>
              <a:rPr lang="ru-RU" b="1" dirty="0"/>
              <a:t>Кирилл  за 6 месяцев составил </a:t>
            </a:r>
            <a:r>
              <a:rPr lang="ru-RU" b="1" dirty="0">
                <a:latin typeface="Arial" charset="0"/>
              </a:rPr>
              <a:t>                      </a:t>
            </a:r>
            <a:r>
              <a:rPr lang="ru-RU" b="1" dirty="0"/>
              <a:t>славянскую азбуку (т.н. глаголицу) </a:t>
            </a:r>
            <a:r>
              <a:rPr lang="ru-RU" b="1" dirty="0">
                <a:latin typeface="Arial" charset="0"/>
              </a:rPr>
              <a:t>                    </a:t>
            </a:r>
            <a:r>
              <a:rPr lang="ru-RU" b="1" dirty="0"/>
              <a:t> и перевел на славянский язык книги, без которых не могло совершаться Богослужение: Евангелие </a:t>
            </a:r>
            <a:r>
              <a:rPr lang="ru-RU" b="1" dirty="0" err="1"/>
              <a:t>Апракос</a:t>
            </a:r>
            <a:r>
              <a:rPr lang="ru-RU" b="1" dirty="0"/>
              <a:t>, Апостол, Псалтирь и избранные службы</a:t>
            </a:r>
          </a:p>
          <a:p>
            <a:endParaRPr lang="ru-RU" dirty="0"/>
          </a:p>
        </p:txBody>
      </p:sp>
      <p:pic>
        <p:nvPicPr>
          <p:cNvPr id="4" name="Picture 2" descr="Кирилл, учитель Словенский">
            <a:hlinkClick r:id="rId2"/>
          </p:cNvPr>
          <p:cNvPicPr>
            <a:picLocks noChangeAspect="1" noChangeArrowheads="1"/>
          </p:cNvPicPr>
          <p:nvPr/>
        </p:nvPicPr>
        <p:blipFill>
          <a:blip r:embed="rId3" r:link="rId4"/>
          <a:srcRect/>
          <a:stretch>
            <a:fillRect/>
          </a:stretch>
        </p:blipFill>
        <p:spPr bwMode="auto">
          <a:xfrm>
            <a:off x="827584" y="2492896"/>
            <a:ext cx="2714625" cy="357187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738696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9632" y="2492896"/>
            <a:ext cx="3384376" cy="1143000"/>
          </a:xfrm>
        </p:spPr>
        <p:txBody>
          <a:bodyPr/>
          <a:lstStyle/>
          <a:p>
            <a:endParaRPr lang="ru-RU" dirty="0"/>
          </a:p>
        </p:txBody>
      </p:sp>
      <p:sp>
        <p:nvSpPr>
          <p:cNvPr id="3" name="Объект 2"/>
          <p:cNvSpPr>
            <a:spLocks noGrp="1"/>
          </p:cNvSpPr>
          <p:nvPr>
            <p:ph idx="1"/>
          </p:nvPr>
        </p:nvSpPr>
        <p:spPr>
          <a:xfrm>
            <a:off x="5508104" y="1600200"/>
            <a:ext cx="3178696" cy="4525963"/>
          </a:xfrm>
        </p:spPr>
        <p:style>
          <a:lnRef idx="3">
            <a:schemeClr val="lt1"/>
          </a:lnRef>
          <a:fillRef idx="1">
            <a:schemeClr val="accent2"/>
          </a:fillRef>
          <a:effectRef idx="1">
            <a:schemeClr val="accent2"/>
          </a:effectRef>
          <a:fontRef idx="minor">
            <a:schemeClr val="lt1"/>
          </a:fontRef>
        </p:style>
        <p:txBody>
          <a:bodyPr/>
          <a:lstStyle/>
          <a:p>
            <a:pPr>
              <a:spcBef>
                <a:spcPts val="600"/>
              </a:spcBef>
              <a:buClr>
                <a:schemeClr val="accent2"/>
              </a:buClr>
              <a:buSzPct val="85000"/>
              <a:buNone/>
              <a:defRPr/>
            </a:pPr>
            <a:r>
              <a:rPr lang="ru-RU"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Братья Кирилл и Мефодий принесли на земли славян свет письмен-</a:t>
            </a:r>
          </a:p>
          <a:p>
            <a:pPr>
              <a:spcBef>
                <a:spcPts val="600"/>
              </a:spcBef>
              <a:buClr>
                <a:schemeClr val="accent2"/>
              </a:buClr>
              <a:buSzPct val="85000"/>
              <a:buNone/>
              <a:defRPr/>
            </a:pPr>
            <a:r>
              <a:rPr lang="ru-RU"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ности</a:t>
            </a:r>
            <a:r>
              <a:rPr lang="ru-RU"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и знаний. После смерти они были при -числены к лику святых и на иконах их всегда  </a:t>
            </a:r>
            <a:r>
              <a:rPr lang="ru-RU"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изобра</a:t>
            </a:r>
            <a:r>
              <a:rPr lang="ru-RU"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a:r>
          </a:p>
          <a:p>
            <a:pPr>
              <a:spcBef>
                <a:spcPts val="600"/>
              </a:spcBef>
              <a:buClr>
                <a:schemeClr val="accent2"/>
              </a:buClr>
              <a:buSzPct val="85000"/>
              <a:buNone/>
              <a:defRPr/>
            </a:pPr>
            <a:r>
              <a:rPr lang="ru-RU"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ru-RU"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жают</a:t>
            </a:r>
            <a:r>
              <a:rPr lang="ru-RU"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вместе.</a:t>
            </a:r>
          </a:p>
          <a:p>
            <a:endParaRPr lang="ru-RU" dirty="0"/>
          </a:p>
        </p:txBody>
      </p:sp>
      <p:pic>
        <p:nvPicPr>
          <p:cNvPr id="4" name="Рисунок 3"/>
          <p:cNvPicPr/>
          <p:nvPr/>
        </p:nvPicPr>
        <p:blipFill>
          <a:blip r:embed="rId2" cstate="print"/>
          <a:srcRect/>
          <a:stretch>
            <a:fillRect/>
          </a:stretch>
        </p:blipFill>
        <p:spPr bwMode="auto">
          <a:xfrm>
            <a:off x="611560" y="188640"/>
            <a:ext cx="3571900" cy="5143536"/>
          </a:xfrm>
          <a:prstGeom prst="roundRect">
            <a:avLst>
              <a:gd name="adj" fmla="val 8594"/>
            </a:avLst>
          </a:prstGeom>
          <a:solidFill>
            <a:srgbClr val="FFFFFF">
              <a:shade val="85000"/>
            </a:srgbClr>
          </a:solidFill>
          <a:ln>
            <a:noFill/>
          </a:ln>
          <a:effectLst>
            <a:glow rad="228600">
              <a:schemeClr val="accent2">
                <a:satMod val="175000"/>
                <a:alpha val="40000"/>
              </a:schemeClr>
            </a:glow>
            <a:reflection blurRad="12700" stA="38000" endPos="28000" dist="5000" dir="5400000" sy="-100000" algn="bl" rotWithShape="0"/>
          </a:effectLst>
          <a:scene3d>
            <a:camera prst="orthographicFront"/>
            <a:lightRig rig="threePt" dir="t"/>
          </a:scene3d>
          <a:sp3d>
            <a:bevelT/>
          </a:sp3d>
        </p:spPr>
      </p:pic>
      <p:pic>
        <p:nvPicPr>
          <p:cNvPr id="5" name="Рисунок 4"/>
          <p:cNvPicPr/>
          <p:nvPr/>
        </p:nvPicPr>
        <p:blipFill>
          <a:blip r:embed="rId3"/>
          <a:srcRect/>
          <a:stretch>
            <a:fillRect/>
          </a:stretch>
        </p:blipFill>
        <p:spPr bwMode="auto">
          <a:xfrm>
            <a:off x="3491880" y="2188094"/>
            <a:ext cx="2071702" cy="314324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624553083"/>
      </p:ext>
    </p:extLst>
  </p:cSld>
  <p:clrMapOvr>
    <a:masterClrMapping/>
  </p:clrMapOvr>
</p:sld>
</file>

<file path=ppt/theme/theme1.xml><?xml version="1.0" encoding="utf-8"?>
<a:theme xmlns:a="http://schemas.openxmlformats.org/drawingml/2006/main" name="Паркет">
  <a:themeElements>
    <a:clrScheme name="Паркет">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Обычная">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Паркет">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12</TotalTime>
  <Words>406</Words>
  <Application>Microsoft Office PowerPoint</Application>
  <PresentationFormat>Экран (4:3)</PresentationFormat>
  <Paragraphs>25</Paragraphs>
  <Slides>10</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Паркет</vt:lpstr>
      <vt:lpstr>Презентация PowerPoint</vt:lpstr>
      <vt:lpstr>Презентация PowerPoint</vt:lpstr>
      <vt:lpstr>Презентация PowerPoint</vt:lpstr>
      <vt:lpstr>Почему День славянской  письменности и культуры  празднуется 24 мая? </vt:lpstr>
      <vt:lpstr>Презентация PowerPoint</vt:lpstr>
      <vt:lpstr>Презентация PowerPoint</vt:lpstr>
      <vt:lpstr> В 862 году       посольство правителя Великоморавской державы (Чехия, Словакия, Богемия, часть Австрии и Венгрии) князя Ростислава  просило у императора Михаила прислать учителей для проповеди в недавно принявшей христианство стране</vt:lpstr>
      <vt:lpstr>пойду с радостью, если у них есть буквы для их языка… Учить без азбуки и без книг все равно, что писать беседу на воде. Св.Кирилл </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Библиотека</dc:creator>
  <cp:lastModifiedBy>Библиотека</cp:lastModifiedBy>
  <cp:revision>7</cp:revision>
  <dcterms:created xsi:type="dcterms:W3CDTF">2020-05-21T12:46:19Z</dcterms:created>
  <dcterms:modified xsi:type="dcterms:W3CDTF">2020-05-21T13:08:54Z</dcterms:modified>
</cp:coreProperties>
</file>